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6"/>
  </p:notesMasterIdLst>
  <p:sldIdLst>
    <p:sldId id="961" r:id="rId2"/>
    <p:sldId id="952" r:id="rId3"/>
    <p:sldId id="962" r:id="rId4"/>
    <p:sldId id="972" r:id="rId5"/>
    <p:sldId id="963" r:id="rId6"/>
    <p:sldId id="964" r:id="rId7"/>
    <p:sldId id="965" r:id="rId8"/>
    <p:sldId id="973" r:id="rId9"/>
    <p:sldId id="966" r:id="rId10"/>
    <p:sldId id="967" r:id="rId11"/>
    <p:sldId id="975" r:id="rId12"/>
    <p:sldId id="969" r:id="rId13"/>
    <p:sldId id="970" r:id="rId14"/>
    <p:sldId id="939" r:id="rId15"/>
  </p:sldIdLst>
  <p:sldSz cx="18288000" cy="10287000"/>
  <p:notesSz cx="6858000" cy="9144000"/>
  <p:custDataLst>
    <p:tags r:id="rId17"/>
  </p:custData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11040" userDrawn="1">
          <p15:clr>
            <a:srgbClr val="A4A3A4"/>
          </p15:clr>
        </p15:guide>
        <p15:guide id="3" pos="624" userDrawn="1">
          <p15:clr>
            <a:srgbClr val="A4A3A4"/>
          </p15:clr>
        </p15:guide>
        <p15:guide id="4" orient="horz" pos="57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9"/>
    <a:srgbClr val="009EE0"/>
    <a:srgbClr val="000000"/>
    <a:srgbClr val="BFD8F1"/>
    <a:srgbClr val="0070A0"/>
    <a:srgbClr val="A0C7EB"/>
    <a:srgbClr val="73B4E6"/>
    <a:srgbClr val="BEBEBE"/>
    <a:srgbClr val="464646"/>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5" autoAdjust="0"/>
    <p:restoredTop sz="94981" autoAdjust="0"/>
  </p:normalViewPr>
  <p:slideViewPr>
    <p:cSldViewPr>
      <p:cViewPr varScale="1">
        <p:scale>
          <a:sx n="75" d="100"/>
          <a:sy n="75" d="100"/>
        </p:scale>
        <p:origin x="54" y="54"/>
      </p:cViewPr>
      <p:guideLst>
        <p:guide orient="horz" pos="3528"/>
        <p:guide pos="11040"/>
        <p:guide pos="624"/>
        <p:guide orient="horz" pos="578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934"/>
    </p:cViewPr>
  </p:sorterViewPr>
  <p:notesViewPr>
    <p:cSldViewPr>
      <p:cViewPr varScale="1">
        <p:scale>
          <a:sx n="96" d="100"/>
          <a:sy n="96"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30.10.2017</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_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17" name="Textplatzhalter 3">
            <a:extLst>
              <a:ext uri="{FF2B5EF4-FFF2-40B4-BE49-F238E27FC236}">
                <a16:creationId xmlns:a16="http://schemas.microsoft.com/office/drawing/2014/main" id="{BEC5A7C6-71D3-4BE8-88E4-C735DCE3D7C3}"/>
              </a:ext>
            </a:extLst>
          </p:cNvPr>
          <p:cNvSpPr>
            <a:spLocks noGrp="1"/>
          </p:cNvSpPr>
          <p:nvPr>
            <p:ph type="body" sz="quarter" idx="11"/>
          </p:nvPr>
        </p:nvSpPr>
        <p:spPr>
          <a:xfrm>
            <a:off x="2281989" y="2819400"/>
            <a:ext cx="6404811" cy="5508476"/>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sp>
        <p:nvSpPr>
          <p:cNvPr id="19" name="Textplatzhalter 3">
            <a:extLst>
              <a:ext uri="{FF2B5EF4-FFF2-40B4-BE49-F238E27FC236}">
                <a16:creationId xmlns:a16="http://schemas.microsoft.com/office/drawing/2014/main" id="{BFE23877-79BB-42BC-8583-596C4418A289}"/>
              </a:ext>
            </a:extLst>
          </p:cNvPr>
          <p:cNvSpPr>
            <a:spLocks noGrp="1"/>
          </p:cNvSpPr>
          <p:nvPr>
            <p:ph type="body" sz="quarter" idx="14"/>
          </p:nvPr>
        </p:nvSpPr>
        <p:spPr>
          <a:xfrm>
            <a:off x="9753600" y="2819400"/>
            <a:ext cx="6404811" cy="5510481"/>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pic>
        <p:nvPicPr>
          <p:cNvPr id="10" name="Grafik 9">
            <a:extLst>
              <a:ext uri="{FF2B5EF4-FFF2-40B4-BE49-F238E27FC236}">
                <a16:creationId xmlns:a16="http://schemas.microsoft.com/office/drawing/2014/main" id="{6F058BD7-F5C4-4A7F-842F-E77D993F74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
        <p:nvSpPr>
          <p:cNvPr id="11"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Tree>
    <p:extLst>
      <p:ext uri="{BB962C8B-B14F-4D97-AF65-F5344CB8AC3E}">
        <p14:creationId xmlns:p14="http://schemas.microsoft.com/office/powerpoint/2010/main" val="26285554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_DEFAULT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65393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2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17" name="Textplatzhalter 3">
            <a:extLst>
              <a:ext uri="{FF2B5EF4-FFF2-40B4-BE49-F238E27FC236}">
                <a16:creationId xmlns:a16="http://schemas.microsoft.com/office/drawing/2014/main" id="{BEC5A7C6-71D3-4BE8-88E4-C735DCE3D7C3}"/>
              </a:ext>
            </a:extLst>
          </p:cNvPr>
          <p:cNvSpPr>
            <a:spLocks noGrp="1"/>
          </p:cNvSpPr>
          <p:nvPr>
            <p:ph type="body" sz="quarter" idx="11"/>
          </p:nvPr>
        </p:nvSpPr>
        <p:spPr>
          <a:xfrm>
            <a:off x="2281989" y="2819400"/>
            <a:ext cx="6404811" cy="5508476"/>
          </a:xfrm>
          <a:prstGeom prst="rect">
            <a:avLst/>
          </a:prstGeom>
        </p:spPr>
        <p:txBody>
          <a:bodyPr/>
          <a:lstStyle>
            <a:lvl1pPr marL="342900" indent="-342900">
              <a:lnSpc>
                <a:spcPct val="100000"/>
              </a:lnSpc>
              <a:spcBef>
                <a:spcPts val="0"/>
              </a:spcBef>
              <a:buFont typeface="Symbol" panose="05050102010706020507" pitchFamily="18" charset="2"/>
              <a:buChar char="-"/>
              <a:defRPr lang="de-DE" sz="2200" kern="1200" dirty="0" smtClean="0">
                <a:solidFill>
                  <a:schemeClr val="tx2"/>
                </a:solidFill>
                <a:latin typeface="+mn-lt"/>
                <a:ea typeface="+mn-ea"/>
                <a:cs typeface="+mn-cs"/>
              </a:defRPr>
            </a:lvl1pPr>
          </a:lstStyle>
          <a:p>
            <a:pPr lvl="0"/>
            <a:r>
              <a:rPr lang="de-DE" dirty="0"/>
              <a:t>Formatvorlagen des Textmasters bearbeiten</a:t>
            </a:r>
          </a:p>
        </p:txBody>
      </p:sp>
      <p:sp>
        <p:nvSpPr>
          <p:cNvPr id="19" name="Textplatzhalter 3">
            <a:extLst>
              <a:ext uri="{FF2B5EF4-FFF2-40B4-BE49-F238E27FC236}">
                <a16:creationId xmlns:a16="http://schemas.microsoft.com/office/drawing/2014/main" id="{BFE23877-79BB-42BC-8583-596C4418A289}"/>
              </a:ext>
            </a:extLst>
          </p:cNvPr>
          <p:cNvSpPr>
            <a:spLocks noGrp="1"/>
          </p:cNvSpPr>
          <p:nvPr>
            <p:ph type="body" sz="quarter" idx="14"/>
          </p:nvPr>
        </p:nvSpPr>
        <p:spPr>
          <a:xfrm>
            <a:off x="9753600" y="2819400"/>
            <a:ext cx="6404811" cy="5510481"/>
          </a:xfrm>
          <a:prstGeom prst="rect">
            <a:avLst/>
          </a:prstGeom>
        </p:spPr>
        <p:txBody>
          <a:bodyPr/>
          <a:lstStyle>
            <a:lvl1pPr marL="342900" indent="-342900">
              <a:lnSpc>
                <a:spcPct val="100000"/>
              </a:lnSpc>
              <a:spcBef>
                <a:spcPts val="0"/>
              </a:spcBef>
              <a:buFont typeface="Symbol" panose="05050102010706020507" pitchFamily="18" charset="2"/>
              <a:buChar char="-"/>
              <a:defRPr lang="de-DE" sz="2200" kern="1200" dirty="0" smtClean="0">
                <a:solidFill>
                  <a:schemeClr val="tx2"/>
                </a:solidFill>
                <a:latin typeface="+mn-lt"/>
                <a:ea typeface="+mn-ea"/>
                <a:cs typeface="+mn-cs"/>
              </a:defRPr>
            </a:lvl1pPr>
          </a:lstStyle>
          <a:p>
            <a:pPr lvl="0"/>
            <a:r>
              <a:rPr lang="de-DE" dirty="0"/>
              <a:t>Formatvorlagen des Textmasters bearbeiten</a:t>
            </a:r>
          </a:p>
        </p:txBody>
      </p:sp>
      <p:pic>
        <p:nvPicPr>
          <p:cNvPr id="10" name="Grafik 9">
            <a:extLst>
              <a:ext uri="{FF2B5EF4-FFF2-40B4-BE49-F238E27FC236}">
                <a16:creationId xmlns:a16="http://schemas.microsoft.com/office/drawing/2014/main" id="{6F058BD7-F5C4-4A7F-842F-E77D993F74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
        <p:nvSpPr>
          <p:cNvPr id="11"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Tree>
    <p:extLst>
      <p:ext uri="{BB962C8B-B14F-4D97-AF65-F5344CB8AC3E}">
        <p14:creationId xmlns:p14="http://schemas.microsoft.com/office/powerpoint/2010/main" val="33435857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5_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
        <p:nvSpPr>
          <p:cNvPr id="17" name="Textplatzhalter 3">
            <a:extLst>
              <a:ext uri="{FF2B5EF4-FFF2-40B4-BE49-F238E27FC236}">
                <a16:creationId xmlns:a16="http://schemas.microsoft.com/office/drawing/2014/main" id="{BEC5A7C6-71D3-4BE8-88E4-C735DCE3D7C3}"/>
              </a:ext>
            </a:extLst>
          </p:cNvPr>
          <p:cNvSpPr>
            <a:spLocks noGrp="1"/>
          </p:cNvSpPr>
          <p:nvPr>
            <p:ph type="body" sz="quarter" idx="11"/>
          </p:nvPr>
        </p:nvSpPr>
        <p:spPr>
          <a:xfrm>
            <a:off x="2281989" y="2819400"/>
            <a:ext cx="4118811" cy="5508476"/>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pic>
        <p:nvPicPr>
          <p:cNvPr id="10" name="Grafik 9">
            <a:extLst>
              <a:ext uri="{FF2B5EF4-FFF2-40B4-BE49-F238E27FC236}">
                <a16:creationId xmlns:a16="http://schemas.microsoft.com/office/drawing/2014/main" id="{6F058BD7-F5C4-4A7F-842F-E77D993F74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
        <p:nvSpPr>
          <p:cNvPr id="28" name="Textplatzhalter 3">
            <a:extLst>
              <a:ext uri="{FF2B5EF4-FFF2-40B4-BE49-F238E27FC236}">
                <a16:creationId xmlns:a16="http://schemas.microsoft.com/office/drawing/2014/main" id="{C1036C3B-5534-432B-A722-463054BDFAFA}"/>
              </a:ext>
            </a:extLst>
          </p:cNvPr>
          <p:cNvSpPr>
            <a:spLocks noGrp="1"/>
          </p:cNvSpPr>
          <p:nvPr>
            <p:ph type="body" sz="quarter" idx="19"/>
          </p:nvPr>
        </p:nvSpPr>
        <p:spPr>
          <a:xfrm>
            <a:off x="11906252" y="2819400"/>
            <a:ext cx="4118811" cy="5489426"/>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sp>
        <p:nvSpPr>
          <p:cNvPr id="30" name="Textplatzhalter 3">
            <a:extLst>
              <a:ext uri="{FF2B5EF4-FFF2-40B4-BE49-F238E27FC236}">
                <a16:creationId xmlns:a16="http://schemas.microsoft.com/office/drawing/2014/main" id="{2317C6F5-8B7E-4DC6-A576-5D98F66D676D}"/>
              </a:ext>
            </a:extLst>
          </p:cNvPr>
          <p:cNvSpPr>
            <a:spLocks noGrp="1"/>
          </p:cNvSpPr>
          <p:nvPr>
            <p:ph type="body" sz="quarter" idx="21"/>
          </p:nvPr>
        </p:nvSpPr>
        <p:spPr>
          <a:xfrm>
            <a:off x="7088104" y="2819400"/>
            <a:ext cx="4118811" cy="5508476"/>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spTree>
    <p:extLst>
      <p:ext uri="{BB962C8B-B14F-4D97-AF65-F5344CB8AC3E}">
        <p14:creationId xmlns:p14="http://schemas.microsoft.com/office/powerpoint/2010/main" val="41982394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
            <a:extLst>
              <a:ext uri="{FF2B5EF4-FFF2-40B4-BE49-F238E27FC236}">
                <a16:creationId xmlns:a16="http://schemas.microsoft.com/office/drawing/2014/main" id="{64AC5BEE-7978-4D63-82D7-6925F99BDA64}"/>
              </a:ext>
            </a:extLst>
          </p:cNvPr>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40DDA353-8A05-4932-90F3-975BE52D5E1A}"/>
              </a:ext>
            </a:extLst>
          </p:cNvPr>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13" name="Slide Number Placeholder 8">
            <a:extLst>
              <a:ext uri="{FF2B5EF4-FFF2-40B4-BE49-F238E27FC236}">
                <a16:creationId xmlns:a16="http://schemas.microsoft.com/office/drawing/2014/main" id="{543248E4-8566-4639-928A-2DB15C1F7099}"/>
              </a:ext>
            </a:extLst>
          </p:cNvPr>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pic>
        <p:nvPicPr>
          <p:cNvPr id="7" name="Grafik 6">
            <a:extLst>
              <a:ext uri="{FF2B5EF4-FFF2-40B4-BE49-F238E27FC236}">
                <a16:creationId xmlns:a16="http://schemas.microsoft.com/office/drawing/2014/main" id="{E5347BF4-17F1-4225-AB2F-54C8C367A8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Tree>
    <p:extLst>
      <p:ext uri="{BB962C8B-B14F-4D97-AF65-F5344CB8AC3E}">
        <p14:creationId xmlns:p14="http://schemas.microsoft.com/office/powerpoint/2010/main" val="567518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 Agenda">
    <p:spTree>
      <p:nvGrpSpPr>
        <p:cNvPr id="1" name=""/>
        <p:cNvGrpSpPr/>
        <p:nvPr/>
      </p:nvGrpSpPr>
      <p:grpSpPr>
        <a:xfrm>
          <a:off x="0" y="0"/>
          <a:ext cx="0" cy="0"/>
          <a:chOff x="0" y="0"/>
          <a:chExt cx="0" cy="0"/>
        </a:xfrm>
      </p:grpSpPr>
      <p:sp>
        <p:nvSpPr>
          <p:cNvPr id="3" name="SP Agenda Notice" hidden="1"/>
          <p:cNvSpPr>
            <a:spLocks noGrp="1"/>
          </p:cNvSpPr>
          <p:nvPr>
            <p:ph sz="quarter" idx="13" hasCustomPrompt="1"/>
          </p:nvPr>
        </p:nvSpPr>
        <p:spPr>
          <a:xfrm>
            <a:off x="18516600" y="72473"/>
            <a:ext cx="4114800" cy="0"/>
          </a:xfrm>
          <a:prstGeom prst="rect">
            <a:avLst/>
          </a:prstGeom>
          <a:solidFill>
            <a:schemeClr val="accent2"/>
          </a:solidFill>
        </p:spPr>
        <p:txBody>
          <a:bodyPr>
            <a:noAutofit/>
          </a:bodyPr>
          <a:lstStyle>
            <a:lvl1pPr marL="0" indent="0">
              <a:buFontTx/>
              <a:buNone/>
              <a:defRPr sz="1200" b="0" i="0" baseline="0">
                <a:solidFill>
                  <a:schemeClr val="tx1"/>
                </a:solidFill>
              </a:defRPr>
            </a:lvl1pPr>
            <a:lvl2pPr marL="258962" marR="0" indent="-257175" algn="l" defTabSz="1026890" rtl="0" eaLnBrk="1" fontAlgn="base" latinLnBrk="0" hangingPunct="1">
              <a:lnSpc>
                <a:spcPct val="100000"/>
              </a:lnSpc>
              <a:spcBef>
                <a:spcPct val="0"/>
              </a:spcBef>
              <a:spcAft>
                <a:spcPts val="0"/>
              </a:spcAft>
              <a:buClrTx/>
              <a:buSzTx/>
              <a:buFont typeface="Arial" panose="020B0604020202020204" pitchFamily="34" charset="0"/>
              <a:buChar char="•"/>
              <a:tabLst/>
              <a:defRPr sz="1200" baseline="0">
                <a:solidFill>
                  <a:schemeClr val="tx1"/>
                </a:solidFill>
              </a:defRPr>
            </a:lvl2pPr>
            <a:lvl3pPr>
              <a:defRPr sz="1350"/>
            </a:lvl3pPr>
            <a:lvl4pPr>
              <a:defRPr sz="1350"/>
            </a:lvl4pPr>
            <a:lvl5pPr>
              <a:defRPr sz="1350"/>
            </a:lvl5pPr>
          </a:lstStyle>
          <a:p>
            <a:pPr lvl="0"/>
            <a:r>
              <a:rPr lang="en-US" noProof="0" dirty="0"/>
              <a:t>This is the SlideProof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SlideProof &gt; Agenda &gt; Rename Agenda Groups</a:t>
            </a:r>
          </a:p>
          <a:p>
            <a:pPr lvl="0"/>
            <a:r>
              <a:rPr lang="en-US" noProof="0" dirty="0"/>
              <a:t>Expected group names are:</a:t>
            </a:r>
          </a:p>
          <a:p>
            <a:pPr lvl="1"/>
            <a:endParaRPr lang="en-US" noProof="0" dirty="0"/>
          </a:p>
          <a:p>
            <a:pPr lvl="1"/>
            <a:r>
              <a:rPr lang="en-US" noProof="0" dirty="0"/>
              <a:t>SP Agenda Section</a:t>
            </a:r>
          </a:p>
          <a:p>
            <a:pPr lvl="1"/>
            <a:r>
              <a:rPr lang="en-US" noProof="0" dirty="0"/>
              <a:t>SP Agenda Section Highlight</a:t>
            </a:r>
          </a:p>
          <a:p>
            <a:pPr lvl="1"/>
            <a:r>
              <a:rPr lang="en-US" noProof="0" dirty="0"/>
              <a:t>SP Agenda Subsection</a:t>
            </a:r>
          </a:p>
          <a:p>
            <a:pPr lvl="1"/>
            <a:r>
              <a:rPr lang="en-US" noProof="0" dirty="0"/>
              <a:t>SP Agenda Subsection Highlight</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cxnSp>
        <p:nvCxnSpPr>
          <p:cNvPr id="32" name="Straight Connector 3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itle 7"/>
          <p:cNvSpPr>
            <a:spLocks noGrp="1"/>
          </p:cNvSpPr>
          <p:nvPr userDrawn="1">
            <p:ph type="title" hasCustomPrompt="1"/>
          </p:nvPr>
        </p:nvSpPr>
        <p:spPr>
          <a:xfrm>
            <a:off x="876300" y="685800"/>
            <a:ext cx="7581900" cy="923330"/>
          </a:xfrm>
          <a:prstGeom prst="rect">
            <a:avLst/>
          </a:prstGeom>
          <a:noFill/>
        </p:spPr>
        <p:txBody>
          <a:bodyPr wrap="square" rtlCol="0" anchor="ctr" anchorCtr="0">
            <a:spAutoFit/>
          </a:bodyPr>
          <a:lstStyle>
            <a:lvl1pPr>
              <a:defRPr lang="uk-UA" sz="3000" b="1">
                <a:solidFill>
                  <a:srgbClr val="009EE0"/>
                </a:solidFill>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Agenda</a:t>
            </a:r>
            <a:br>
              <a:rPr lang="en-US" dirty="0"/>
            </a:br>
            <a:endParaRPr lang="uk-UA" dirty="0"/>
          </a:p>
        </p:txBody>
      </p:sp>
      <p:sp>
        <p:nvSpPr>
          <p:cNvPr id="36" name="Slide Number Placeholder 8"/>
          <p:cNvSpPr>
            <a:spLocks noGrp="1"/>
          </p:cNvSpPr>
          <p:nvPr userDrawn="1">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
        <p:nvSpPr>
          <p:cNvPr id="37" name="TextBox 36"/>
          <p:cNvSpPr txBox="1"/>
          <p:nvPr userDrawn="1"/>
        </p:nvSpPr>
        <p:spPr>
          <a:xfrm>
            <a:off x="12839700" y="10109200"/>
            <a:ext cx="5080000" cy="184666"/>
          </a:xfrm>
          <a:prstGeom prst="rect">
            <a:avLst/>
          </a:prstGeom>
          <a:noFill/>
        </p:spPr>
        <p:txBody>
          <a:bodyPr vert="horz" wrap="square" rtlCol="0">
            <a:spAutoFit/>
          </a:bodyPr>
          <a:lstStyle/>
          <a:p>
            <a:pPr algn="r" fontAlgn="t">
              <a:spcAft>
                <a:spcPts val="2000"/>
              </a:spcAft>
            </a:pPr>
            <a:r>
              <a:rPr lang="en-US" sz="600">
                <a:solidFill>
                  <a:schemeClr val="tx2"/>
                </a:solidFill>
              </a:rPr>
              <a:t>20170817, Day-1 Meeting - EXPLAIN, v7.pptx</a:t>
            </a:r>
            <a:endParaRPr lang="de-AT" sz="600">
              <a:solidFill>
                <a:schemeClr val="tx2"/>
              </a:solidFill>
            </a:endParaRPr>
          </a:p>
        </p:txBody>
      </p:sp>
      <p:grpSp>
        <p:nvGrpSpPr>
          <p:cNvPr id="34" name="SP Agenda Section" hidden="1"/>
          <p:cNvGrpSpPr/>
          <p:nvPr userDrawn="1"/>
        </p:nvGrpSpPr>
        <p:grpSpPr>
          <a:xfrm>
            <a:off x="5119998" y="2268503"/>
            <a:ext cx="8048005" cy="553998"/>
            <a:chOff x="2036021" y="2085631"/>
            <a:chExt cx="5365336" cy="369332"/>
          </a:xfrm>
          <a:solidFill>
            <a:srgbClr val="E8E8E8"/>
          </a:solidFill>
        </p:grpSpPr>
        <p:sp>
          <p:nvSpPr>
            <p:cNvPr id="35" name="Textbox" hidden="1"/>
            <p:cNvSpPr txBox="1">
              <a:spLocks/>
            </p:cNvSpPr>
            <p:nvPr userDrawn="1"/>
          </p:nvSpPr>
          <p:spPr>
            <a:xfrm>
              <a:off x="2481357" y="2085631"/>
              <a:ext cx="4919999" cy="369332"/>
            </a:xfrm>
            <a:prstGeom prst="rect">
              <a:avLst/>
            </a:prstGeom>
            <a:grpFill/>
          </p:spPr>
          <p:txBody>
            <a:bodyPr wrap="square" lIns="144000" rtlCol="0" anchor="ctr">
              <a:normAutofit/>
            </a:bodyPr>
            <a:lstStyle/>
            <a:p>
              <a:pPr defTabSz="14001401">
                <a:tabLst>
                  <a:tab pos="14268093" algn="l"/>
                </a:tabLst>
              </a:pPr>
              <a:r>
                <a:rPr lang="en-US" sz="2000" dirty="0"/>
                <a:t>&lt;TEXT&gt;</a:t>
              </a:r>
            </a:p>
          </p:txBody>
        </p:sp>
        <p:sp>
          <p:nvSpPr>
            <p:cNvPr id="38" name="Textbox" hidden="1"/>
            <p:cNvSpPr txBox="1">
              <a:spLocks/>
            </p:cNvSpPr>
            <p:nvPr userDrawn="1"/>
          </p:nvSpPr>
          <p:spPr>
            <a:xfrm>
              <a:off x="2036021" y="2085631"/>
              <a:ext cx="379556" cy="369332"/>
            </a:xfrm>
            <a:prstGeom prst="rect">
              <a:avLst/>
            </a:prstGeom>
            <a:grpFill/>
          </p:spPr>
          <p:txBody>
            <a:bodyPr wrap="none" rtlCol="0" anchor="ctr">
              <a:noAutofit/>
            </a:bodyPr>
            <a:lstStyle/>
            <a:p>
              <a:pPr algn="ctr"/>
              <a:r>
                <a:rPr lang="en-US" sz="2000" dirty="0"/>
                <a:t>&lt;N&gt;</a:t>
              </a:r>
            </a:p>
          </p:txBody>
        </p:sp>
        <p:sp>
          <p:nvSpPr>
            <p:cNvPr id="39" name="Textbox" hidden="1"/>
            <p:cNvSpPr txBox="1">
              <a:spLocks/>
            </p:cNvSpPr>
            <p:nvPr userDrawn="1"/>
          </p:nvSpPr>
          <p:spPr>
            <a:xfrm>
              <a:off x="6764362" y="2085631"/>
              <a:ext cx="636994" cy="369332"/>
            </a:xfrm>
            <a:prstGeom prst="rect">
              <a:avLst/>
            </a:prstGeom>
            <a:grpFill/>
          </p:spPr>
          <p:txBody>
            <a:bodyPr wrap="none" rtlCol="0" anchor="ctr">
              <a:noAutofit/>
            </a:bodyPr>
            <a:lstStyle/>
            <a:p>
              <a:pPr algn="r"/>
              <a:r>
                <a:rPr lang="en-US" sz="2000" dirty="0"/>
                <a:t>&lt;P&gt;</a:t>
              </a:r>
            </a:p>
          </p:txBody>
        </p:sp>
        <p:sp>
          <p:nvSpPr>
            <p:cNvPr id="40" name="Textbox" hidden="1"/>
            <p:cNvSpPr txBox="1">
              <a:spLocks/>
            </p:cNvSpPr>
            <p:nvPr userDrawn="1"/>
          </p:nvSpPr>
          <p:spPr>
            <a:xfrm>
              <a:off x="6144295" y="2085631"/>
              <a:ext cx="1257061" cy="369332"/>
            </a:xfrm>
            <a:prstGeom prst="rect">
              <a:avLst/>
            </a:prstGeom>
            <a:grpFill/>
          </p:spPr>
          <p:txBody>
            <a:bodyPr wrap="none" rtlCol="0" anchor="ctr">
              <a:noAutofit/>
            </a:bodyPr>
            <a:lstStyle/>
            <a:p>
              <a:pPr algn="ctr"/>
              <a:r>
                <a:rPr lang="en-US" sz="2000" dirty="0"/>
                <a:t>&lt;TIMESLOT&gt;</a:t>
              </a:r>
            </a:p>
          </p:txBody>
        </p:sp>
        <p:sp>
          <p:nvSpPr>
            <p:cNvPr id="41" name="Textbox" hidden="1"/>
            <p:cNvSpPr txBox="1">
              <a:spLocks/>
            </p:cNvSpPr>
            <p:nvPr userDrawn="1"/>
          </p:nvSpPr>
          <p:spPr>
            <a:xfrm>
              <a:off x="5241357" y="2085631"/>
              <a:ext cx="2160000" cy="369332"/>
            </a:xfrm>
            <a:prstGeom prst="rect">
              <a:avLst/>
            </a:prstGeom>
            <a:grpFill/>
          </p:spPr>
          <p:txBody>
            <a:bodyPr wrap="none" lIns="144000" rtlCol="0" anchor="ctr">
              <a:noAutofit/>
            </a:bodyPr>
            <a:lstStyle/>
            <a:p>
              <a:pPr algn="l"/>
              <a:r>
                <a:rPr lang="en-US" sz="2000" dirty="0"/>
                <a:t>&lt;RESPONSIBLE&gt;</a:t>
              </a:r>
            </a:p>
          </p:txBody>
        </p:sp>
      </p:grpSp>
      <p:grpSp>
        <p:nvGrpSpPr>
          <p:cNvPr id="42" name="SP Agenda Section Highlight" hidden="1"/>
          <p:cNvGrpSpPr>
            <a:grpSpLocks/>
          </p:cNvGrpSpPr>
          <p:nvPr userDrawn="1"/>
        </p:nvGrpSpPr>
        <p:grpSpPr>
          <a:xfrm>
            <a:off x="5119999" y="3065502"/>
            <a:ext cx="8048003" cy="553998"/>
            <a:chOff x="2036023" y="2616963"/>
            <a:chExt cx="5365335" cy="369332"/>
          </a:xfrm>
          <a:solidFill>
            <a:srgbClr val="009EE0"/>
          </a:solidFill>
        </p:grpSpPr>
        <p:sp>
          <p:nvSpPr>
            <p:cNvPr id="43" name="Textbox" hidden="1"/>
            <p:cNvSpPr txBox="1">
              <a:spLocks/>
            </p:cNvSpPr>
            <p:nvPr userDrawn="1"/>
          </p:nvSpPr>
          <p:spPr>
            <a:xfrm>
              <a:off x="2481358" y="2616963"/>
              <a:ext cx="4920000" cy="369332"/>
            </a:xfrm>
            <a:prstGeom prst="rect">
              <a:avLst/>
            </a:prstGeom>
            <a:grpFill/>
          </p:spPr>
          <p:txBody>
            <a:bodyPr wrap="square" lIns="144000" rtlCol="0" anchor="ctr">
              <a:normAutofit/>
            </a:bodyPr>
            <a:lstStyle/>
            <a:p>
              <a:pPr defTabSz="14001401">
                <a:tabLst>
                  <a:tab pos="14268093" algn="l"/>
                </a:tabLst>
              </a:pPr>
              <a:r>
                <a:rPr lang="en-US" sz="2000" b="1" dirty="0">
                  <a:solidFill>
                    <a:schemeClr val="bg2"/>
                  </a:solidFill>
                </a:rPr>
                <a:t>&lt;TEXT&gt;</a:t>
              </a:r>
            </a:p>
          </p:txBody>
        </p:sp>
        <p:sp>
          <p:nvSpPr>
            <p:cNvPr id="44" name="Textbox" hidden="1"/>
            <p:cNvSpPr txBox="1">
              <a:spLocks/>
            </p:cNvSpPr>
            <p:nvPr userDrawn="1"/>
          </p:nvSpPr>
          <p:spPr>
            <a:xfrm>
              <a:off x="2036023" y="2616963"/>
              <a:ext cx="379556" cy="369332"/>
            </a:xfrm>
            <a:prstGeom prst="rect">
              <a:avLst/>
            </a:prstGeom>
            <a:grpFill/>
          </p:spPr>
          <p:txBody>
            <a:bodyPr wrap="none" rtlCol="0" anchor="ctr">
              <a:noAutofit/>
            </a:bodyPr>
            <a:lstStyle/>
            <a:p>
              <a:pPr algn="ctr"/>
              <a:r>
                <a:rPr lang="en-US" sz="2000" b="1" dirty="0">
                  <a:solidFill>
                    <a:schemeClr val="bg2"/>
                  </a:solidFill>
                </a:rPr>
                <a:t>&lt;N&gt;</a:t>
              </a:r>
            </a:p>
          </p:txBody>
        </p:sp>
        <p:sp>
          <p:nvSpPr>
            <p:cNvPr id="45" name="Textbox" hidden="1"/>
            <p:cNvSpPr txBox="1">
              <a:spLocks/>
            </p:cNvSpPr>
            <p:nvPr userDrawn="1"/>
          </p:nvSpPr>
          <p:spPr>
            <a:xfrm>
              <a:off x="6764364" y="2616963"/>
              <a:ext cx="636994" cy="369332"/>
            </a:xfrm>
            <a:prstGeom prst="rect">
              <a:avLst/>
            </a:prstGeom>
            <a:grpFill/>
          </p:spPr>
          <p:txBody>
            <a:bodyPr wrap="none" rtlCol="0" anchor="ctr">
              <a:noAutofit/>
            </a:bodyPr>
            <a:lstStyle/>
            <a:p>
              <a:pPr algn="r"/>
              <a:r>
                <a:rPr lang="en-US" sz="2000" b="1" dirty="0">
                  <a:solidFill>
                    <a:schemeClr val="bg2"/>
                  </a:solidFill>
                </a:rPr>
                <a:t>&lt;P&gt;</a:t>
              </a:r>
            </a:p>
          </p:txBody>
        </p:sp>
        <p:sp>
          <p:nvSpPr>
            <p:cNvPr id="46" name="Textbox" hidden="1"/>
            <p:cNvSpPr txBox="1">
              <a:spLocks/>
            </p:cNvSpPr>
            <p:nvPr userDrawn="1"/>
          </p:nvSpPr>
          <p:spPr>
            <a:xfrm>
              <a:off x="6144297" y="2616963"/>
              <a:ext cx="1257061" cy="369332"/>
            </a:xfrm>
            <a:prstGeom prst="rect">
              <a:avLst/>
            </a:prstGeom>
            <a:grpFill/>
          </p:spPr>
          <p:txBody>
            <a:bodyPr wrap="none" rtlCol="0" anchor="ctr">
              <a:noAutofit/>
            </a:bodyPr>
            <a:lstStyle/>
            <a:p>
              <a:pPr algn="ctr"/>
              <a:r>
                <a:rPr lang="en-US" sz="2000" b="1" dirty="0">
                  <a:solidFill>
                    <a:schemeClr val="bg2"/>
                  </a:solidFill>
                </a:rPr>
                <a:t>&lt;TIMESLOT&gt;</a:t>
              </a:r>
            </a:p>
          </p:txBody>
        </p:sp>
        <p:sp>
          <p:nvSpPr>
            <p:cNvPr id="47" name="Textbox" hidden="1"/>
            <p:cNvSpPr txBox="1">
              <a:spLocks/>
            </p:cNvSpPr>
            <p:nvPr userDrawn="1"/>
          </p:nvSpPr>
          <p:spPr>
            <a:xfrm>
              <a:off x="5241358" y="2616963"/>
              <a:ext cx="2160000" cy="369332"/>
            </a:xfrm>
            <a:prstGeom prst="rect">
              <a:avLst/>
            </a:prstGeom>
            <a:grpFill/>
          </p:spPr>
          <p:txBody>
            <a:bodyPr wrap="none" lIns="144000" rtlCol="0" anchor="ctr">
              <a:noAutofit/>
            </a:bodyPr>
            <a:lstStyle/>
            <a:p>
              <a:pPr algn="l"/>
              <a:r>
                <a:rPr lang="en-US" sz="2000" b="1" dirty="0">
                  <a:solidFill>
                    <a:schemeClr val="bg2"/>
                  </a:solidFill>
                </a:rPr>
                <a:t>&lt;RESPONSIBLE&gt;</a:t>
              </a:r>
            </a:p>
          </p:txBody>
        </p:sp>
      </p:grpSp>
      <p:grpSp>
        <p:nvGrpSpPr>
          <p:cNvPr id="48" name="SP Agenda Subsection" hidden="1"/>
          <p:cNvGrpSpPr>
            <a:grpSpLocks/>
          </p:cNvGrpSpPr>
          <p:nvPr userDrawn="1"/>
        </p:nvGrpSpPr>
        <p:grpSpPr>
          <a:xfrm>
            <a:off x="3398708" y="3384697"/>
            <a:ext cx="12283703" cy="553998"/>
            <a:chOff x="2265804" y="3155687"/>
            <a:chExt cx="8189134" cy="369332"/>
          </a:xfrm>
          <a:solidFill>
            <a:srgbClr val="E8E8E8"/>
          </a:solidFill>
        </p:grpSpPr>
        <p:sp>
          <p:nvSpPr>
            <p:cNvPr id="49" name="Textbox" hidden="1"/>
            <p:cNvSpPr txBox="1">
              <a:spLocks/>
            </p:cNvSpPr>
            <p:nvPr userDrawn="1"/>
          </p:nvSpPr>
          <p:spPr>
            <a:xfrm>
              <a:off x="2801823" y="3155687"/>
              <a:ext cx="2889668" cy="369332"/>
            </a:xfrm>
            <a:prstGeom prst="rect">
              <a:avLst/>
            </a:prstGeom>
            <a:grpFill/>
          </p:spPr>
          <p:txBody>
            <a:bodyPr wrap="square" rtlCol="0" anchor="ctr">
              <a:normAutofit/>
            </a:bodyPr>
            <a:lstStyle/>
            <a:p>
              <a:pPr defTabSz="14001401">
                <a:tabLst>
                  <a:tab pos="14268093" algn="l"/>
                </a:tabLst>
              </a:pPr>
              <a:r>
                <a:rPr lang="en-US" sz="2000" dirty="0"/>
                <a:t>&lt;TEXT&gt;</a:t>
              </a:r>
            </a:p>
          </p:txBody>
        </p:sp>
        <p:sp>
          <p:nvSpPr>
            <p:cNvPr id="50" name="Textbox" hidden="1"/>
            <p:cNvSpPr txBox="1">
              <a:spLocks/>
            </p:cNvSpPr>
            <p:nvPr userDrawn="1"/>
          </p:nvSpPr>
          <p:spPr>
            <a:xfrm>
              <a:off x="2265804" y="3155687"/>
              <a:ext cx="379556" cy="369332"/>
            </a:xfrm>
            <a:prstGeom prst="rect">
              <a:avLst/>
            </a:prstGeom>
            <a:grpFill/>
          </p:spPr>
          <p:txBody>
            <a:bodyPr wrap="none" rtlCol="0" anchor="ctr">
              <a:noAutofit/>
            </a:bodyPr>
            <a:lstStyle/>
            <a:p>
              <a:pPr algn="ctr"/>
              <a:r>
                <a:rPr lang="en-US" sz="2000" dirty="0"/>
                <a:t>&lt;N&gt;</a:t>
              </a:r>
            </a:p>
          </p:txBody>
        </p:sp>
        <p:sp>
          <p:nvSpPr>
            <p:cNvPr id="51" name="Textbox" hidden="1"/>
            <p:cNvSpPr txBox="1">
              <a:spLocks/>
            </p:cNvSpPr>
            <p:nvPr userDrawn="1"/>
          </p:nvSpPr>
          <p:spPr>
            <a:xfrm>
              <a:off x="9817944" y="3155687"/>
              <a:ext cx="636994" cy="369332"/>
            </a:xfrm>
            <a:prstGeom prst="rect">
              <a:avLst/>
            </a:prstGeom>
            <a:grpFill/>
          </p:spPr>
          <p:txBody>
            <a:bodyPr wrap="none" rtlCol="0" anchor="ctr">
              <a:noAutofit/>
            </a:bodyPr>
            <a:lstStyle/>
            <a:p>
              <a:pPr algn="r"/>
              <a:r>
                <a:rPr lang="en-US" sz="2000" dirty="0"/>
                <a:t>&lt;P&gt;</a:t>
              </a:r>
            </a:p>
          </p:txBody>
        </p:sp>
        <p:sp>
          <p:nvSpPr>
            <p:cNvPr id="52" name="Textbox" hidden="1"/>
            <p:cNvSpPr txBox="1">
              <a:spLocks/>
            </p:cNvSpPr>
            <p:nvPr userDrawn="1"/>
          </p:nvSpPr>
          <p:spPr>
            <a:xfrm>
              <a:off x="8404419" y="3155687"/>
              <a:ext cx="1257061" cy="369332"/>
            </a:xfrm>
            <a:prstGeom prst="rect">
              <a:avLst/>
            </a:prstGeom>
            <a:grpFill/>
          </p:spPr>
          <p:txBody>
            <a:bodyPr wrap="none" rtlCol="0" anchor="ctr">
              <a:noAutofit/>
            </a:bodyPr>
            <a:lstStyle/>
            <a:p>
              <a:pPr algn="l"/>
              <a:r>
                <a:rPr lang="en-US" sz="2000" dirty="0"/>
                <a:t>&lt;TIMESLOT&gt;</a:t>
              </a:r>
            </a:p>
          </p:txBody>
        </p:sp>
        <p:sp>
          <p:nvSpPr>
            <p:cNvPr id="53" name="Textbox" hidden="1"/>
            <p:cNvSpPr txBox="1">
              <a:spLocks/>
            </p:cNvSpPr>
            <p:nvPr userDrawn="1"/>
          </p:nvSpPr>
          <p:spPr>
            <a:xfrm>
              <a:off x="5847955" y="3155687"/>
              <a:ext cx="2400000" cy="369332"/>
            </a:xfrm>
            <a:prstGeom prst="rect">
              <a:avLst/>
            </a:prstGeom>
            <a:grpFill/>
          </p:spPr>
          <p:txBody>
            <a:bodyPr wrap="none" rtlCol="0" anchor="ctr">
              <a:noAutofit/>
            </a:bodyPr>
            <a:lstStyle/>
            <a:p>
              <a:pPr algn="l"/>
              <a:r>
                <a:rPr lang="en-US" sz="2000" dirty="0"/>
                <a:t>&lt;RESPONSIBLE&gt;</a:t>
              </a:r>
            </a:p>
          </p:txBody>
        </p:sp>
      </p:grpSp>
      <p:grpSp>
        <p:nvGrpSpPr>
          <p:cNvPr id="54" name="SP Agenda Subsection Highlight" hidden="1"/>
          <p:cNvGrpSpPr>
            <a:grpSpLocks/>
          </p:cNvGrpSpPr>
          <p:nvPr userDrawn="1"/>
        </p:nvGrpSpPr>
        <p:grpSpPr>
          <a:xfrm>
            <a:off x="3398706" y="4181695"/>
            <a:ext cx="12283701" cy="553998"/>
            <a:chOff x="2265804" y="3694411"/>
            <a:chExt cx="8189134" cy="369332"/>
          </a:xfrm>
          <a:solidFill>
            <a:srgbClr val="009EE0"/>
          </a:solidFill>
        </p:grpSpPr>
        <p:sp>
          <p:nvSpPr>
            <p:cNvPr id="55" name="Textbox" hidden="1"/>
            <p:cNvSpPr txBox="1">
              <a:spLocks/>
            </p:cNvSpPr>
            <p:nvPr userDrawn="1"/>
          </p:nvSpPr>
          <p:spPr>
            <a:xfrm>
              <a:off x="2801841" y="3694411"/>
              <a:ext cx="2889600" cy="369332"/>
            </a:xfrm>
            <a:prstGeom prst="rect">
              <a:avLst/>
            </a:prstGeom>
            <a:grpFill/>
          </p:spPr>
          <p:txBody>
            <a:bodyPr wrap="square" rtlCol="0" anchor="ctr">
              <a:normAutofit/>
            </a:bodyPr>
            <a:lstStyle/>
            <a:p>
              <a:pPr defTabSz="14001401">
                <a:tabLst>
                  <a:tab pos="14268093" algn="l"/>
                </a:tabLst>
              </a:pPr>
              <a:r>
                <a:rPr lang="en-US" sz="2000" b="1" dirty="0">
                  <a:solidFill>
                    <a:schemeClr val="bg2"/>
                  </a:solidFill>
                </a:rPr>
                <a:t>&lt;TEXT&gt;</a:t>
              </a:r>
            </a:p>
          </p:txBody>
        </p:sp>
        <p:sp>
          <p:nvSpPr>
            <p:cNvPr id="56"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2000" b="1" dirty="0">
                  <a:solidFill>
                    <a:schemeClr val="bg2"/>
                  </a:solidFill>
                </a:rPr>
                <a:t>&lt;N&gt;</a:t>
              </a:r>
            </a:p>
          </p:txBody>
        </p:sp>
        <p:sp>
          <p:nvSpPr>
            <p:cNvPr id="57"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2000" b="1" dirty="0">
                  <a:solidFill>
                    <a:schemeClr val="bg2"/>
                  </a:solidFill>
                </a:rPr>
                <a:t>&lt;P&gt;</a:t>
              </a:r>
            </a:p>
          </p:txBody>
        </p:sp>
        <p:sp>
          <p:nvSpPr>
            <p:cNvPr id="58" name="Textbox" hidden="1"/>
            <p:cNvSpPr txBox="1">
              <a:spLocks/>
            </p:cNvSpPr>
            <p:nvPr userDrawn="1"/>
          </p:nvSpPr>
          <p:spPr>
            <a:xfrm>
              <a:off x="8404402" y="3694411"/>
              <a:ext cx="1257061" cy="369332"/>
            </a:xfrm>
            <a:prstGeom prst="rect">
              <a:avLst/>
            </a:prstGeom>
            <a:grpFill/>
          </p:spPr>
          <p:txBody>
            <a:bodyPr wrap="none" rtlCol="0" anchor="ctr">
              <a:noAutofit/>
            </a:bodyPr>
            <a:lstStyle/>
            <a:p>
              <a:pPr algn="l"/>
              <a:r>
                <a:rPr lang="en-US" sz="2000" b="1" dirty="0">
                  <a:solidFill>
                    <a:schemeClr val="bg2"/>
                  </a:solidFill>
                </a:rPr>
                <a:t>&lt;TIMESLOT&gt;</a:t>
              </a:r>
            </a:p>
          </p:txBody>
        </p:sp>
        <p:sp>
          <p:nvSpPr>
            <p:cNvPr id="59" name="Textbox" hidden="1"/>
            <p:cNvSpPr txBox="1">
              <a:spLocks/>
            </p:cNvSpPr>
            <p:nvPr userDrawn="1"/>
          </p:nvSpPr>
          <p:spPr>
            <a:xfrm>
              <a:off x="5847921" y="3694411"/>
              <a:ext cx="2400000" cy="369332"/>
            </a:xfrm>
            <a:prstGeom prst="rect">
              <a:avLst/>
            </a:prstGeom>
            <a:grpFill/>
          </p:spPr>
          <p:txBody>
            <a:bodyPr wrap="none" rtlCol="0" anchor="ctr">
              <a:noAutofit/>
            </a:bodyPr>
            <a:lstStyle/>
            <a:p>
              <a:pPr algn="l"/>
              <a:r>
                <a:rPr lang="en-US" sz="2000" b="1" dirty="0">
                  <a:solidFill>
                    <a:schemeClr val="bg2"/>
                  </a:solidFill>
                </a:rPr>
                <a:t>&lt;RESPONSIBLE&gt;</a:t>
              </a:r>
            </a:p>
          </p:txBody>
        </p:sp>
      </p:grpSp>
    </p:spTree>
    <p:extLst>
      <p:ext uri="{BB962C8B-B14F-4D97-AF65-F5344CB8AC3E}">
        <p14:creationId xmlns:p14="http://schemas.microsoft.com/office/powerpoint/2010/main" val="246153396"/>
      </p:ext>
    </p:extLst>
  </p:cSld>
  <p:clrMapOvr>
    <a:masterClrMapping/>
  </p:clrMapOvr>
  <p:extLst mod="1">
    <p:ext uri="{DCECCB84-F9BA-43D5-87BE-67443E8EF086}">
      <p15:sldGuideLst xmlns:p15="http://schemas.microsoft.com/office/powerpoint/2012/main">
        <p15:guide id="1" orient="horz" pos="1080"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1_Title_blank">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0CEDDB2-FF3E-47CB-A601-01B83205C5FE}"/>
              </a:ext>
            </a:extLst>
          </p:cNvPr>
          <p:cNvSpPr>
            <a:spLocks noGrp="1"/>
          </p:cNvSpPr>
          <p:nvPr>
            <p:ph type="body" sz="quarter" idx="10" hasCustomPrompt="1"/>
          </p:nvPr>
        </p:nvSpPr>
        <p:spPr>
          <a:xfrm>
            <a:off x="2959100" y="3009900"/>
            <a:ext cx="12359097" cy="1828800"/>
          </a:xfrm>
          <a:prstGeom prst="rect">
            <a:avLst/>
          </a:prstGeom>
        </p:spPr>
        <p:txBody>
          <a:bodyPr/>
          <a:lstStyle>
            <a:lvl1pPr marL="0" indent="0" algn="ctr">
              <a:buNone/>
              <a:defRPr lang="de-DE" sz="6600" b="1" kern="1200" dirty="0" smtClean="0">
                <a:solidFill>
                  <a:schemeClr val="tx1"/>
                </a:solidFill>
                <a:latin typeface="+mn-lt"/>
                <a:ea typeface="Roboto Condensed" panose="02000000000000000000" pitchFamily="2" charset="0"/>
                <a:cs typeface="Lato Semibold" panose="020F0502020204030203" pitchFamily="34" charset="0"/>
              </a:defRPr>
            </a:lvl1pPr>
          </a:lstStyle>
          <a:p>
            <a:pPr lvl="0"/>
            <a:r>
              <a:rPr lang="de-DE" dirty="0" err="1"/>
              <a:t>Presentation</a:t>
            </a:r>
            <a:r>
              <a:rPr lang="de-DE" dirty="0"/>
              <a:t> Title</a:t>
            </a:r>
          </a:p>
          <a:p>
            <a:pPr lvl="0"/>
            <a:r>
              <a:rPr lang="de-DE" dirty="0" err="1"/>
              <a:t>Presentation</a:t>
            </a:r>
            <a:r>
              <a:rPr lang="de-DE" dirty="0"/>
              <a:t> </a:t>
            </a:r>
            <a:r>
              <a:rPr lang="de-DE" dirty="0" err="1"/>
              <a:t>Subtitle</a:t>
            </a:r>
            <a:endParaRPr lang="de-DE" dirty="0"/>
          </a:p>
        </p:txBody>
      </p:sp>
      <p:sp>
        <p:nvSpPr>
          <p:cNvPr id="7" name="Textplatzhalter 2">
            <a:extLst>
              <a:ext uri="{FF2B5EF4-FFF2-40B4-BE49-F238E27FC236}">
                <a16:creationId xmlns:a16="http://schemas.microsoft.com/office/drawing/2014/main" id="{9B69293B-2932-4115-8CE8-0AAFC332EDBB}"/>
              </a:ext>
            </a:extLst>
          </p:cNvPr>
          <p:cNvSpPr>
            <a:spLocks noGrp="1"/>
          </p:cNvSpPr>
          <p:nvPr>
            <p:ph type="body" sz="quarter" idx="11" hasCustomPrompt="1"/>
          </p:nvPr>
        </p:nvSpPr>
        <p:spPr>
          <a:xfrm>
            <a:off x="8458200" y="5981700"/>
            <a:ext cx="7467600" cy="1608093"/>
          </a:xfrm>
          <a:prstGeom prst="rect">
            <a:avLst/>
          </a:prstGeom>
        </p:spPr>
        <p:txBody>
          <a:bodyPr anchor="t" anchorCtr="0"/>
          <a:lstStyle>
            <a:lvl1pPr marL="0" indent="0" algn="r">
              <a:spcBef>
                <a:spcPts val="600"/>
              </a:spcBef>
              <a:buNone/>
              <a:defRPr sz="3200" b="0"/>
            </a:lvl1pPr>
          </a:lstStyle>
          <a:p>
            <a:pPr lvl="0"/>
            <a:r>
              <a:rPr lang="de-DE" dirty="0"/>
              <a:t>Name </a:t>
            </a:r>
            <a:r>
              <a:rPr lang="de-DE" dirty="0" err="1"/>
              <a:t>of</a:t>
            </a:r>
            <a:r>
              <a:rPr lang="de-DE" dirty="0"/>
              <a:t> </a:t>
            </a:r>
            <a:r>
              <a:rPr lang="de-DE" dirty="0" err="1"/>
              <a:t>Presenter</a:t>
            </a:r>
            <a:endParaRPr lang="de-DE" dirty="0"/>
          </a:p>
          <a:p>
            <a:pPr lvl="0"/>
            <a:r>
              <a:rPr lang="de-DE" dirty="0"/>
              <a:t>Job Title</a:t>
            </a:r>
          </a:p>
        </p:txBody>
      </p:sp>
      <p:pic>
        <p:nvPicPr>
          <p:cNvPr id="5" name="Grafik 4">
            <a:extLst>
              <a:ext uri="{FF2B5EF4-FFF2-40B4-BE49-F238E27FC236}">
                <a16:creationId xmlns:a16="http://schemas.microsoft.com/office/drawing/2014/main" id="{57CDD6F6-6A63-4BF4-9592-296FA414C6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grpSp>
        <p:nvGrpSpPr>
          <p:cNvPr id="6" name="Group 3">
            <a:extLst>
              <a:ext uri="{FF2B5EF4-FFF2-40B4-BE49-F238E27FC236}">
                <a16:creationId xmlns:a16="http://schemas.microsoft.com/office/drawing/2014/main" id="{4098EA89-F38C-4EC1-806A-D80C97C73740}"/>
              </a:ext>
            </a:extLst>
          </p:cNvPr>
          <p:cNvGrpSpPr/>
          <p:nvPr userDrawn="1"/>
        </p:nvGrpSpPr>
        <p:grpSpPr>
          <a:xfrm>
            <a:off x="2438400" y="2628900"/>
            <a:ext cx="685800" cy="685800"/>
            <a:chOff x="6324600" y="4114799"/>
            <a:chExt cx="685800" cy="685800"/>
          </a:xfrm>
        </p:grpSpPr>
        <p:cxnSp>
          <p:nvCxnSpPr>
            <p:cNvPr id="8" name="Straight Connector 5">
              <a:extLst>
                <a:ext uri="{FF2B5EF4-FFF2-40B4-BE49-F238E27FC236}">
                  <a16:creationId xmlns:a16="http://schemas.microsoft.com/office/drawing/2014/main" id="{8763BD16-BC0B-4EEA-872C-98E246CAFD84}"/>
                </a:ext>
              </a:extLst>
            </p:cNvPr>
            <p:cNvCxnSpPr/>
            <p:nvPr/>
          </p:nvCxnSpPr>
          <p:spPr>
            <a:xfrm flipV="1">
              <a:off x="6324600" y="4114799"/>
              <a:ext cx="0" cy="68580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6">
              <a:extLst>
                <a:ext uri="{FF2B5EF4-FFF2-40B4-BE49-F238E27FC236}">
                  <a16:creationId xmlns:a16="http://schemas.microsoft.com/office/drawing/2014/main" id="{BDD85313-542B-4EB4-BE73-778601528C98}"/>
                </a:ext>
              </a:extLst>
            </p:cNvPr>
            <p:cNvCxnSpPr/>
            <p:nvPr/>
          </p:nvCxnSpPr>
          <p:spPr>
            <a:xfrm>
              <a:off x="6324600" y="4114799"/>
              <a:ext cx="685800" cy="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7">
            <a:extLst>
              <a:ext uri="{FF2B5EF4-FFF2-40B4-BE49-F238E27FC236}">
                <a16:creationId xmlns:a16="http://schemas.microsoft.com/office/drawing/2014/main" id="{52252A02-F438-495F-921F-662291639B02}"/>
              </a:ext>
            </a:extLst>
          </p:cNvPr>
          <p:cNvGrpSpPr/>
          <p:nvPr userDrawn="1"/>
        </p:nvGrpSpPr>
        <p:grpSpPr>
          <a:xfrm rot="10800000">
            <a:off x="15087600" y="4686300"/>
            <a:ext cx="685800" cy="685800"/>
            <a:chOff x="6324600" y="4114799"/>
            <a:chExt cx="685800" cy="685800"/>
          </a:xfrm>
        </p:grpSpPr>
        <p:cxnSp>
          <p:nvCxnSpPr>
            <p:cNvPr id="11" name="Straight Connector 8">
              <a:extLst>
                <a:ext uri="{FF2B5EF4-FFF2-40B4-BE49-F238E27FC236}">
                  <a16:creationId xmlns:a16="http://schemas.microsoft.com/office/drawing/2014/main" id="{378AFC43-8C1E-4B19-9724-3F1E4D3E285C}"/>
                </a:ext>
              </a:extLst>
            </p:cNvPr>
            <p:cNvCxnSpPr/>
            <p:nvPr/>
          </p:nvCxnSpPr>
          <p:spPr>
            <a:xfrm flipV="1">
              <a:off x="6324600" y="4114799"/>
              <a:ext cx="0" cy="68580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9">
              <a:extLst>
                <a:ext uri="{FF2B5EF4-FFF2-40B4-BE49-F238E27FC236}">
                  <a16:creationId xmlns:a16="http://schemas.microsoft.com/office/drawing/2014/main" id="{EB9284C9-FA15-4327-B414-21615ACA6B74}"/>
                </a:ext>
              </a:extLst>
            </p:cNvPr>
            <p:cNvCxnSpPr/>
            <p:nvPr/>
          </p:nvCxnSpPr>
          <p:spPr>
            <a:xfrm>
              <a:off x="6324600" y="4114799"/>
              <a:ext cx="685800" cy="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2356584"/>
      </p:ext>
    </p:extLst>
  </p:cSld>
  <p:clrMapOvr>
    <a:masterClrMapping/>
  </p:clrMapOvr>
  <p:hf hdr="0" ftr="0" dt="0"/>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868DF087-8920-4652-BF7F-132554E8A5FD}"/>
              </a:ext>
            </a:extLst>
          </p:cNvPr>
          <p:cNvSpPr>
            <a:spLocks noGrp="1"/>
          </p:cNvSpPr>
          <p:nvPr>
            <p:ph type="body" sz="quarter" idx="10" hasCustomPrompt="1"/>
          </p:nvPr>
        </p:nvSpPr>
        <p:spPr>
          <a:xfrm>
            <a:off x="2959100" y="723900"/>
            <a:ext cx="12359097" cy="1828800"/>
          </a:xfrm>
          <a:prstGeom prst="rect">
            <a:avLst/>
          </a:prstGeom>
        </p:spPr>
        <p:txBody>
          <a:bodyPr/>
          <a:lstStyle>
            <a:lvl1pPr marL="0" indent="0" algn="ctr">
              <a:buNone/>
              <a:defRPr lang="de-DE" sz="6600" b="1" kern="1200" dirty="0" smtClean="0">
                <a:solidFill>
                  <a:schemeClr val="tx1"/>
                </a:solidFill>
                <a:latin typeface="+mn-lt"/>
                <a:ea typeface="Roboto Condensed" panose="02000000000000000000" pitchFamily="2" charset="0"/>
                <a:cs typeface="Lato Semibold" panose="020F0502020204030203" pitchFamily="34" charset="0"/>
              </a:defRPr>
            </a:lvl1pPr>
          </a:lstStyle>
          <a:p>
            <a:pPr lvl="0"/>
            <a:r>
              <a:rPr lang="de-DE" dirty="0" err="1"/>
              <a:t>Presentation</a:t>
            </a:r>
            <a:r>
              <a:rPr lang="de-DE" dirty="0"/>
              <a:t> Title</a:t>
            </a:r>
          </a:p>
          <a:p>
            <a:pPr lvl="0"/>
            <a:r>
              <a:rPr lang="de-DE" dirty="0" err="1"/>
              <a:t>Presentation</a:t>
            </a:r>
            <a:r>
              <a:rPr lang="de-DE" dirty="0"/>
              <a:t> </a:t>
            </a:r>
            <a:r>
              <a:rPr lang="de-DE" dirty="0" err="1"/>
              <a:t>Subtitle</a:t>
            </a:r>
            <a:endParaRPr lang="de-DE" dirty="0"/>
          </a:p>
        </p:txBody>
      </p:sp>
      <p:grpSp>
        <p:nvGrpSpPr>
          <p:cNvPr id="4" name="Group 3">
            <a:extLst>
              <a:ext uri="{FF2B5EF4-FFF2-40B4-BE49-F238E27FC236}">
                <a16:creationId xmlns:a16="http://schemas.microsoft.com/office/drawing/2014/main" id="{5774D6B3-984A-4DFE-BEE9-C3A9623B3039}"/>
              </a:ext>
            </a:extLst>
          </p:cNvPr>
          <p:cNvGrpSpPr/>
          <p:nvPr userDrawn="1"/>
        </p:nvGrpSpPr>
        <p:grpSpPr>
          <a:xfrm>
            <a:off x="2438400" y="342900"/>
            <a:ext cx="685800" cy="685800"/>
            <a:chOff x="6324600" y="4114799"/>
            <a:chExt cx="685800" cy="685800"/>
          </a:xfrm>
        </p:grpSpPr>
        <p:cxnSp>
          <p:nvCxnSpPr>
            <p:cNvPr id="5" name="Straight Connector 5">
              <a:extLst>
                <a:ext uri="{FF2B5EF4-FFF2-40B4-BE49-F238E27FC236}">
                  <a16:creationId xmlns:a16="http://schemas.microsoft.com/office/drawing/2014/main" id="{4BA1693B-8293-46DD-AC39-22601E9E2514}"/>
                </a:ext>
              </a:extLst>
            </p:cNvPr>
            <p:cNvCxnSpPr/>
            <p:nvPr/>
          </p:nvCxnSpPr>
          <p:spPr>
            <a:xfrm flipV="1">
              <a:off x="6324600" y="4114799"/>
              <a:ext cx="0" cy="68580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6">
              <a:extLst>
                <a:ext uri="{FF2B5EF4-FFF2-40B4-BE49-F238E27FC236}">
                  <a16:creationId xmlns:a16="http://schemas.microsoft.com/office/drawing/2014/main" id="{A1CF13A0-287F-4087-BA91-603595E4DDF3}"/>
                </a:ext>
              </a:extLst>
            </p:cNvPr>
            <p:cNvCxnSpPr/>
            <p:nvPr/>
          </p:nvCxnSpPr>
          <p:spPr>
            <a:xfrm>
              <a:off x="6324600" y="4114799"/>
              <a:ext cx="685800" cy="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7">
            <a:extLst>
              <a:ext uri="{FF2B5EF4-FFF2-40B4-BE49-F238E27FC236}">
                <a16:creationId xmlns:a16="http://schemas.microsoft.com/office/drawing/2014/main" id="{F0504C23-B467-4CF4-B015-5B8B9B76B819}"/>
              </a:ext>
            </a:extLst>
          </p:cNvPr>
          <p:cNvGrpSpPr/>
          <p:nvPr userDrawn="1"/>
        </p:nvGrpSpPr>
        <p:grpSpPr>
          <a:xfrm rot="10800000">
            <a:off x="15087600" y="2400300"/>
            <a:ext cx="685800" cy="685800"/>
            <a:chOff x="6324600" y="4114799"/>
            <a:chExt cx="685800" cy="685800"/>
          </a:xfrm>
        </p:grpSpPr>
        <p:cxnSp>
          <p:nvCxnSpPr>
            <p:cNvPr id="8" name="Straight Connector 8">
              <a:extLst>
                <a:ext uri="{FF2B5EF4-FFF2-40B4-BE49-F238E27FC236}">
                  <a16:creationId xmlns:a16="http://schemas.microsoft.com/office/drawing/2014/main" id="{3267F53E-3127-48F1-A5F5-052E7A7CC330}"/>
                </a:ext>
              </a:extLst>
            </p:cNvPr>
            <p:cNvCxnSpPr/>
            <p:nvPr/>
          </p:nvCxnSpPr>
          <p:spPr>
            <a:xfrm flipV="1">
              <a:off x="6324600" y="4114799"/>
              <a:ext cx="0" cy="68580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C8E1CA4F-8176-47CD-9DB9-BBD53B03EF38}"/>
                </a:ext>
              </a:extLst>
            </p:cNvPr>
            <p:cNvCxnSpPr/>
            <p:nvPr/>
          </p:nvCxnSpPr>
          <p:spPr>
            <a:xfrm>
              <a:off x="6324600" y="4114799"/>
              <a:ext cx="685800" cy="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platzhalter 2">
            <a:extLst>
              <a:ext uri="{FF2B5EF4-FFF2-40B4-BE49-F238E27FC236}">
                <a16:creationId xmlns:a16="http://schemas.microsoft.com/office/drawing/2014/main" id="{D1C7FFCB-7925-4A06-AE70-99E0353C5AA4}"/>
              </a:ext>
            </a:extLst>
          </p:cNvPr>
          <p:cNvSpPr>
            <a:spLocks noGrp="1"/>
          </p:cNvSpPr>
          <p:nvPr>
            <p:ph type="body" sz="quarter" idx="11" hasCustomPrompt="1"/>
          </p:nvPr>
        </p:nvSpPr>
        <p:spPr>
          <a:xfrm>
            <a:off x="8458200" y="8115300"/>
            <a:ext cx="7467600" cy="1608093"/>
          </a:xfrm>
          <a:prstGeom prst="rect">
            <a:avLst/>
          </a:prstGeom>
        </p:spPr>
        <p:txBody>
          <a:bodyPr anchor="t" anchorCtr="0"/>
          <a:lstStyle>
            <a:lvl1pPr marL="0" indent="0" algn="r">
              <a:spcBef>
                <a:spcPts val="600"/>
              </a:spcBef>
              <a:buNone/>
              <a:defRPr sz="3200" b="0"/>
            </a:lvl1pPr>
          </a:lstStyle>
          <a:p>
            <a:pPr lvl="0"/>
            <a:r>
              <a:rPr lang="de-DE" dirty="0"/>
              <a:t>Name </a:t>
            </a:r>
            <a:r>
              <a:rPr lang="de-DE" dirty="0" err="1"/>
              <a:t>of</a:t>
            </a:r>
            <a:r>
              <a:rPr lang="de-DE" dirty="0"/>
              <a:t> </a:t>
            </a:r>
            <a:r>
              <a:rPr lang="de-DE" dirty="0" err="1"/>
              <a:t>Presenter</a:t>
            </a:r>
            <a:endParaRPr lang="de-DE" dirty="0"/>
          </a:p>
          <a:p>
            <a:pPr lvl="0"/>
            <a:r>
              <a:rPr lang="de-DE" dirty="0"/>
              <a:t>Job Title</a:t>
            </a:r>
          </a:p>
        </p:txBody>
      </p:sp>
      <p:pic>
        <p:nvPicPr>
          <p:cNvPr id="11" name="Grafik 10">
            <a:extLst>
              <a:ext uri="{FF2B5EF4-FFF2-40B4-BE49-F238E27FC236}">
                <a16:creationId xmlns:a16="http://schemas.microsoft.com/office/drawing/2014/main" id="{D5799A85-534B-4A05-8BC4-60203D470D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
        <p:nvSpPr>
          <p:cNvPr id="13" name="Bildplatzhalter 12">
            <a:extLst>
              <a:ext uri="{FF2B5EF4-FFF2-40B4-BE49-F238E27FC236}">
                <a16:creationId xmlns:a16="http://schemas.microsoft.com/office/drawing/2014/main" id="{8962B1C1-2CDA-4E04-A455-5F95A27C9771}"/>
              </a:ext>
            </a:extLst>
          </p:cNvPr>
          <p:cNvSpPr>
            <a:spLocks noGrp="1"/>
          </p:cNvSpPr>
          <p:nvPr>
            <p:ph type="pic" sz="quarter" idx="12"/>
          </p:nvPr>
        </p:nvSpPr>
        <p:spPr>
          <a:xfrm>
            <a:off x="0" y="3390900"/>
            <a:ext cx="18288000" cy="4419600"/>
          </a:xfrm>
          <a:prstGeom prst="rect">
            <a:avLst/>
          </a:prstGeom>
        </p:spPr>
        <p:txBody>
          <a:bodyPr/>
          <a:lstStyle/>
          <a:p>
            <a:endParaRPr lang="de-AT"/>
          </a:p>
        </p:txBody>
      </p:sp>
    </p:spTree>
    <p:extLst>
      <p:ext uri="{BB962C8B-B14F-4D97-AF65-F5344CB8AC3E}">
        <p14:creationId xmlns:p14="http://schemas.microsoft.com/office/powerpoint/2010/main" val="342894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EFAULT SLIDE">
    <p:spTree>
      <p:nvGrpSpPr>
        <p:cNvPr id="1" name=""/>
        <p:cNvGrpSpPr/>
        <p:nvPr/>
      </p:nvGrpSpPr>
      <p:grpSpPr>
        <a:xfrm>
          <a:off x="0" y="0"/>
          <a:ext cx="0" cy="0"/>
          <a:chOff x="0" y="0"/>
          <a:chExt cx="0" cy="0"/>
        </a:xfrm>
      </p:grpSpPr>
      <p:grpSp>
        <p:nvGrpSpPr>
          <p:cNvPr id="10" name="Group 3">
            <a:extLst>
              <a:ext uri="{FF2B5EF4-FFF2-40B4-BE49-F238E27FC236}">
                <a16:creationId xmlns:a16="http://schemas.microsoft.com/office/drawing/2014/main" id="{4F4BA3C6-45FD-4287-987E-AE861A779CEB}"/>
              </a:ext>
            </a:extLst>
          </p:cNvPr>
          <p:cNvGrpSpPr/>
          <p:nvPr userDrawn="1"/>
        </p:nvGrpSpPr>
        <p:grpSpPr>
          <a:xfrm>
            <a:off x="2971800" y="4229100"/>
            <a:ext cx="685800" cy="685800"/>
            <a:chOff x="6324600" y="4114799"/>
            <a:chExt cx="685800" cy="685800"/>
          </a:xfrm>
        </p:grpSpPr>
        <p:cxnSp>
          <p:nvCxnSpPr>
            <p:cNvPr id="11" name="Straight Connector 5">
              <a:extLst>
                <a:ext uri="{FF2B5EF4-FFF2-40B4-BE49-F238E27FC236}">
                  <a16:creationId xmlns:a16="http://schemas.microsoft.com/office/drawing/2014/main" id="{F211CE1A-D3B1-4A24-B0A6-6F2D2DA6BF1D}"/>
                </a:ext>
              </a:extLst>
            </p:cNvPr>
            <p:cNvCxnSpPr/>
            <p:nvPr/>
          </p:nvCxnSpPr>
          <p:spPr>
            <a:xfrm flipV="1">
              <a:off x="6324600" y="4114799"/>
              <a:ext cx="0" cy="68580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6">
              <a:extLst>
                <a:ext uri="{FF2B5EF4-FFF2-40B4-BE49-F238E27FC236}">
                  <a16:creationId xmlns:a16="http://schemas.microsoft.com/office/drawing/2014/main" id="{07EE017C-718C-4C89-AE52-BD317CF999A7}"/>
                </a:ext>
              </a:extLst>
            </p:cNvPr>
            <p:cNvCxnSpPr/>
            <p:nvPr/>
          </p:nvCxnSpPr>
          <p:spPr>
            <a:xfrm>
              <a:off x="6324600" y="4114799"/>
              <a:ext cx="685800" cy="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 name="Group 7">
            <a:extLst>
              <a:ext uri="{FF2B5EF4-FFF2-40B4-BE49-F238E27FC236}">
                <a16:creationId xmlns:a16="http://schemas.microsoft.com/office/drawing/2014/main" id="{AF334F46-09FA-4A23-BA92-B7AC6AD035C8}"/>
              </a:ext>
            </a:extLst>
          </p:cNvPr>
          <p:cNvGrpSpPr/>
          <p:nvPr userDrawn="1"/>
        </p:nvGrpSpPr>
        <p:grpSpPr>
          <a:xfrm rot="10800000">
            <a:off x="14632398" y="5354598"/>
            <a:ext cx="685800" cy="685800"/>
            <a:chOff x="6324600" y="4114799"/>
            <a:chExt cx="685800" cy="685800"/>
          </a:xfrm>
        </p:grpSpPr>
        <p:cxnSp>
          <p:nvCxnSpPr>
            <p:cNvPr id="14" name="Straight Connector 8">
              <a:extLst>
                <a:ext uri="{FF2B5EF4-FFF2-40B4-BE49-F238E27FC236}">
                  <a16:creationId xmlns:a16="http://schemas.microsoft.com/office/drawing/2014/main" id="{59310A38-DDF2-4A9E-A725-1F2166BDF3BE}"/>
                </a:ext>
              </a:extLst>
            </p:cNvPr>
            <p:cNvCxnSpPr/>
            <p:nvPr/>
          </p:nvCxnSpPr>
          <p:spPr>
            <a:xfrm flipV="1">
              <a:off x="6324600" y="4114799"/>
              <a:ext cx="0" cy="68580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9">
              <a:extLst>
                <a:ext uri="{FF2B5EF4-FFF2-40B4-BE49-F238E27FC236}">
                  <a16:creationId xmlns:a16="http://schemas.microsoft.com/office/drawing/2014/main" id="{9E2C1B45-155F-4DCD-94CC-158321FE686D}"/>
                </a:ext>
              </a:extLst>
            </p:cNvPr>
            <p:cNvCxnSpPr/>
            <p:nvPr/>
          </p:nvCxnSpPr>
          <p:spPr>
            <a:xfrm>
              <a:off x="6324600" y="4114799"/>
              <a:ext cx="685800" cy="0"/>
            </a:xfrm>
            <a:prstGeom prst="line">
              <a:avLst/>
            </a:prstGeom>
            <a:ln w="38100" cap="sq">
              <a:solidFill>
                <a:srgbClr val="009EE0"/>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Textplatzhalter 3">
            <a:extLst>
              <a:ext uri="{FF2B5EF4-FFF2-40B4-BE49-F238E27FC236}">
                <a16:creationId xmlns:a16="http://schemas.microsoft.com/office/drawing/2014/main" id="{A0CEDDB2-FF3E-47CB-A601-01B83205C5FE}"/>
              </a:ext>
            </a:extLst>
          </p:cNvPr>
          <p:cNvSpPr>
            <a:spLocks noGrp="1"/>
          </p:cNvSpPr>
          <p:nvPr>
            <p:ph type="body" sz="quarter" idx="10"/>
          </p:nvPr>
        </p:nvSpPr>
        <p:spPr>
          <a:xfrm>
            <a:off x="2959100" y="4241799"/>
            <a:ext cx="12359097" cy="1828800"/>
          </a:xfrm>
          <a:prstGeom prst="rect">
            <a:avLst/>
          </a:prstGeom>
        </p:spPr>
        <p:txBody>
          <a:bodyPr/>
          <a:lstStyle>
            <a:lvl1pPr marL="0" indent="0" algn="ctr">
              <a:buNone/>
              <a:defRPr lang="de-DE" sz="6600" b="1" kern="1200" dirty="0" smtClean="0">
                <a:solidFill>
                  <a:srgbClr val="009EE0"/>
                </a:solidFill>
                <a:latin typeface="+mn-lt"/>
                <a:ea typeface="Roboto Condensed" panose="02000000000000000000" pitchFamily="2" charset="0"/>
                <a:cs typeface="Lato Semibold" panose="020F0502020204030203" pitchFamily="34" charset="0"/>
              </a:defRPr>
            </a:lvl1pPr>
          </a:lstStyle>
          <a:p>
            <a:pPr lvl="0"/>
            <a:r>
              <a:rPr lang="de-DE" dirty="0"/>
              <a:t>Formatvorlagen des Textmasters bearbeiten</a:t>
            </a:r>
          </a:p>
        </p:txBody>
      </p:sp>
    </p:spTree>
    <p:extLst>
      <p:ext uri="{BB962C8B-B14F-4D97-AF65-F5344CB8AC3E}">
        <p14:creationId xmlns:p14="http://schemas.microsoft.com/office/powerpoint/2010/main" val="8786394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05130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pic>
        <p:nvPicPr>
          <p:cNvPr id="7" name="Grafik 6">
            <a:extLst>
              <a:ext uri="{FF2B5EF4-FFF2-40B4-BE49-F238E27FC236}">
                <a16:creationId xmlns:a16="http://schemas.microsoft.com/office/drawing/2014/main" id="{FBD12DC8-C254-4598-A88C-7BD9DF51FC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Tree>
    <p:extLst>
      <p:ext uri="{BB962C8B-B14F-4D97-AF65-F5344CB8AC3E}">
        <p14:creationId xmlns:p14="http://schemas.microsoft.com/office/powerpoint/2010/main" val="16962981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DEFAULT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318559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5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
        <p:nvSpPr>
          <p:cNvPr id="4" name="Textplatzhalter 3">
            <a:extLst>
              <a:ext uri="{FF2B5EF4-FFF2-40B4-BE49-F238E27FC236}">
                <a16:creationId xmlns:a16="http://schemas.microsoft.com/office/drawing/2014/main" id="{F6A76AA7-3FF6-4D7D-AAA5-F66FEBA56393}"/>
              </a:ext>
            </a:extLst>
          </p:cNvPr>
          <p:cNvSpPr>
            <a:spLocks noGrp="1"/>
          </p:cNvSpPr>
          <p:nvPr>
            <p:ph type="body" sz="quarter" idx="11"/>
          </p:nvPr>
        </p:nvSpPr>
        <p:spPr>
          <a:xfrm>
            <a:off x="1981200" y="2781300"/>
            <a:ext cx="14706600" cy="5867400"/>
          </a:xfrm>
          <a:prstGeom prst="rect">
            <a:avLst/>
          </a:prstGeom>
        </p:spPr>
        <p:txBody>
          <a:bodyPr/>
          <a:lstStyle>
            <a:lvl1pPr marL="444500" indent="-444500">
              <a:buClr>
                <a:srgbClr val="009EE0"/>
              </a:buClr>
              <a:buFont typeface="Symbol" panose="05050102010706020507" pitchFamily="18" charset="2"/>
              <a:buChar char="-"/>
              <a:defRPr sz="2800">
                <a:solidFill>
                  <a:schemeClr val="tx2"/>
                </a:solidFill>
              </a:defRPr>
            </a:lvl1pPr>
            <a:lvl2pPr marL="1028700" indent="-342900">
              <a:buClr>
                <a:srgbClr val="009EE0"/>
              </a:buClr>
              <a:buFont typeface="Symbol" panose="05050102010706020507" pitchFamily="18" charset="2"/>
              <a:buChar char="-"/>
              <a:defRPr sz="2400">
                <a:solidFill>
                  <a:schemeClr val="tx2"/>
                </a:solidFill>
              </a:defRPr>
            </a:lvl2pPr>
            <a:lvl3pPr marL="1714500" indent="-342900">
              <a:buClr>
                <a:srgbClr val="009EE0"/>
              </a:buClr>
              <a:buFont typeface="Symbol" panose="05050102010706020507" pitchFamily="18" charset="2"/>
              <a:buChar char="-"/>
              <a:defRPr sz="2200">
                <a:solidFill>
                  <a:schemeClr val="tx2"/>
                </a:solidFill>
              </a:defRPr>
            </a:lvl3pPr>
            <a:lvl4pPr marL="2400300" indent="-342900">
              <a:buClr>
                <a:srgbClr val="009EE0"/>
              </a:buClr>
              <a:buFont typeface="Symbol" panose="05050102010706020507" pitchFamily="18" charset="2"/>
              <a:buChar char="-"/>
              <a:defRPr>
                <a:solidFill>
                  <a:schemeClr val="tx2"/>
                </a:solidFill>
              </a:defRPr>
            </a:lvl4pPr>
            <a:lvl5pPr marL="3086100" indent="-342900">
              <a:buClr>
                <a:srgbClr val="009EE0"/>
              </a:buClr>
              <a:buFont typeface="Symbol" panose="05050102010706020507" pitchFamily="18" charset="2"/>
              <a:buChar char="-"/>
              <a:defRPr>
                <a:solidFill>
                  <a:schemeClr val="tx2"/>
                </a:solidFill>
              </a:defRPr>
            </a:lvl5pPr>
          </a:lstStyle>
          <a:p>
            <a:pPr lvl="0"/>
            <a:r>
              <a:rPr lang="de-DE" dirty="0"/>
              <a:t>Formatvorlagen des Textmasters bearbeiten</a:t>
            </a:r>
          </a:p>
          <a:p>
            <a:pPr lvl="1"/>
            <a:r>
              <a:rPr lang="de-DE" dirty="0"/>
              <a:t>Zweite Ebene</a:t>
            </a:r>
          </a:p>
          <a:p>
            <a:pPr lvl="2"/>
            <a:r>
              <a:rPr lang="de-DE" dirty="0"/>
              <a:t>Dritte Ebene</a:t>
            </a:r>
          </a:p>
        </p:txBody>
      </p:sp>
      <p:pic>
        <p:nvPicPr>
          <p:cNvPr id="7" name="Grafik 6">
            <a:extLst>
              <a:ext uri="{FF2B5EF4-FFF2-40B4-BE49-F238E27FC236}">
                <a16:creationId xmlns:a16="http://schemas.microsoft.com/office/drawing/2014/main" id="{02566229-8006-443A-90AD-60B4523D5A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Tree>
    <p:extLst>
      <p:ext uri="{BB962C8B-B14F-4D97-AF65-F5344CB8AC3E}">
        <p14:creationId xmlns:p14="http://schemas.microsoft.com/office/powerpoint/2010/main" val="38390728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
        <p:nvSpPr>
          <p:cNvPr id="4" name="Textplatzhalter 3">
            <a:extLst>
              <a:ext uri="{FF2B5EF4-FFF2-40B4-BE49-F238E27FC236}">
                <a16:creationId xmlns:a16="http://schemas.microsoft.com/office/drawing/2014/main" id="{083202EA-3F76-4EDE-AE7D-9A71AA147647}"/>
              </a:ext>
            </a:extLst>
          </p:cNvPr>
          <p:cNvSpPr>
            <a:spLocks noGrp="1"/>
          </p:cNvSpPr>
          <p:nvPr>
            <p:ph type="body" sz="quarter" idx="11"/>
          </p:nvPr>
        </p:nvSpPr>
        <p:spPr>
          <a:xfrm>
            <a:off x="2281989" y="3717776"/>
            <a:ext cx="13720011" cy="4610100"/>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sp>
        <p:nvSpPr>
          <p:cNvPr id="12" name="Textplatzhalter 11">
            <a:extLst>
              <a:ext uri="{FF2B5EF4-FFF2-40B4-BE49-F238E27FC236}">
                <a16:creationId xmlns:a16="http://schemas.microsoft.com/office/drawing/2014/main" id="{AE261ADD-D6E6-415B-989D-4EB208558C38}"/>
              </a:ext>
            </a:extLst>
          </p:cNvPr>
          <p:cNvSpPr>
            <a:spLocks noGrp="1"/>
          </p:cNvSpPr>
          <p:nvPr>
            <p:ph type="body" sz="quarter" idx="12"/>
          </p:nvPr>
        </p:nvSpPr>
        <p:spPr>
          <a:xfrm>
            <a:off x="2281989" y="2819400"/>
            <a:ext cx="12349162" cy="800100"/>
          </a:xfrm>
          <a:prstGeom prst="rect">
            <a:avLst/>
          </a:prstGeom>
        </p:spPr>
        <p:txBody>
          <a:bodyPr/>
          <a:lstStyle>
            <a:lvl1pPr marL="0" indent="0">
              <a:buNone/>
              <a:defRPr lang="de-DE" sz="3600" kern="1200" dirty="0" smtClean="0">
                <a:solidFill>
                  <a:schemeClr val="tx1"/>
                </a:solidFill>
                <a:latin typeface="+mj-lt"/>
                <a:ea typeface="+mn-ea"/>
                <a:cs typeface="+mn-cs"/>
              </a:defRPr>
            </a:lvl1pPr>
          </a:lstStyle>
          <a:p>
            <a:pPr lvl="0"/>
            <a:r>
              <a:rPr lang="de-DE" dirty="0"/>
              <a:t>Formatvorlagen des Textmasters bearbeiten</a:t>
            </a:r>
          </a:p>
        </p:txBody>
      </p:sp>
      <p:pic>
        <p:nvPicPr>
          <p:cNvPr id="10" name="Grafik 9">
            <a:extLst>
              <a:ext uri="{FF2B5EF4-FFF2-40B4-BE49-F238E27FC236}">
                <a16:creationId xmlns:a16="http://schemas.microsoft.com/office/drawing/2014/main" id="{8125C031-6986-4D5C-B045-43B4FB70B5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Tree>
    <p:extLst>
      <p:ext uri="{BB962C8B-B14F-4D97-AF65-F5344CB8AC3E}">
        <p14:creationId xmlns:p14="http://schemas.microsoft.com/office/powerpoint/2010/main" val="302241387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
        <p:nvSpPr>
          <p:cNvPr id="4" name="Textplatzhalter 3">
            <a:extLst>
              <a:ext uri="{FF2B5EF4-FFF2-40B4-BE49-F238E27FC236}">
                <a16:creationId xmlns:a16="http://schemas.microsoft.com/office/drawing/2014/main" id="{083202EA-3F76-4EDE-AE7D-9A71AA147647}"/>
              </a:ext>
            </a:extLst>
          </p:cNvPr>
          <p:cNvSpPr>
            <a:spLocks noGrp="1"/>
          </p:cNvSpPr>
          <p:nvPr>
            <p:ph type="body" sz="quarter" idx="11"/>
          </p:nvPr>
        </p:nvSpPr>
        <p:spPr>
          <a:xfrm>
            <a:off x="2281989" y="2819400"/>
            <a:ext cx="13720011" cy="5508476"/>
          </a:xfrm>
          <a:prstGeom prst="rect">
            <a:avLst/>
          </a:prstGeom>
        </p:spPr>
        <p:txBody>
          <a:bodyPr/>
          <a:lstStyle>
            <a:lvl1pPr marL="0" indent="0">
              <a:lnSpc>
                <a:spcPct val="100000"/>
              </a:lnSpc>
              <a:spcBef>
                <a:spcPts val="0"/>
              </a:spcBef>
              <a:buNone/>
              <a:defRPr lang="de-DE" sz="2200" kern="1200" dirty="0" smtClean="0">
                <a:solidFill>
                  <a:schemeClr val="tx2"/>
                </a:solidFill>
                <a:latin typeface="+mn-lt"/>
                <a:ea typeface="+mn-ea"/>
                <a:cs typeface="+mn-cs"/>
              </a:defRPr>
            </a:lvl1pPr>
          </a:lstStyle>
          <a:p>
            <a:pPr lvl="0"/>
            <a:r>
              <a:rPr lang="de-DE" dirty="0"/>
              <a:t>Formatvorlagen des Textmasters bearbeiten</a:t>
            </a:r>
          </a:p>
        </p:txBody>
      </p:sp>
      <p:pic>
        <p:nvPicPr>
          <p:cNvPr id="10" name="Grafik 9">
            <a:extLst>
              <a:ext uri="{FF2B5EF4-FFF2-40B4-BE49-F238E27FC236}">
                <a16:creationId xmlns:a16="http://schemas.microsoft.com/office/drawing/2014/main" id="{8125C031-6986-4D5C-B045-43B4FB70B5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Tree>
    <p:extLst>
      <p:ext uri="{BB962C8B-B14F-4D97-AF65-F5344CB8AC3E}">
        <p14:creationId xmlns:p14="http://schemas.microsoft.com/office/powerpoint/2010/main" val="600133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0_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009EE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7581900" cy="1338828"/>
          </a:xfrm>
          <a:prstGeom prst="rect">
            <a:avLst/>
          </a:prstGeom>
          <a:noFill/>
        </p:spPr>
        <p:txBody>
          <a:bodyPr wrap="square" rtlCol="0" anchor="ctr" anchorCtr="0">
            <a:spAutoFit/>
          </a:bodyPr>
          <a:lstStyle>
            <a:lvl1pPr>
              <a:defRPr lang="uk-UA" sz="4500" b="1">
                <a:latin typeface="Arial" panose="020B0604020202020204" pitchFamily="34" charset="0"/>
                <a:ea typeface="Arial" panose="020B0604020202020204" pitchFamily="34" charset="0"/>
                <a:cs typeface="Arial" panose="020B0604020202020204" pitchFamily="34" charset="0"/>
              </a:defRPr>
            </a:lvl1pPr>
          </a:lstStyle>
          <a:p>
            <a:pPr marL="0" lvl="0"/>
            <a:r>
              <a:rPr lang="en-US" dirty="0"/>
              <a:t>click to edit master title style</a:t>
            </a:r>
            <a:endParaRPr lang="uk-UA" dirty="0"/>
          </a:p>
        </p:txBody>
      </p:sp>
      <p:sp>
        <p:nvSpPr>
          <p:cNvPr id="5" name="Tabellenplatzhalter 4">
            <a:extLst>
              <a:ext uri="{FF2B5EF4-FFF2-40B4-BE49-F238E27FC236}">
                <a16:creationId xmlns:a16="http://schemas.microsoft.com/office/drawing/2014/main" id="{B69470AD-B7C5-4485-A756-F2BB6BDE1802}"/>
              </a:ext>
            </a:extLst>
          </p:cNvPr>
          <p:cNvSpPr>
            <a:spLocks noGrp="1"/>
          </p:cNvSpPr>
          <p:nvPr>
            <p:ph type="tbl" sz="quarter" idx="11"/>
          </p:nvPr>
        </p:nvSpPr>
        <p:spPr>
          <a:xfrm>
            <a:off x="1524000" y="2616457"/>
            <a:ext cx="15163800" cy="6248400"/>
          </a:xfrm>
          <a:prstGeom prst="rect">
            <a:avLst/>
          </a:prstGeom>
        </p:spPr>
        <p:txBody>
          <a:bodyPr/>
          <a:lstStyle/>
          <a:p>
            <a:endParaRPr lang="de-AT" dirty="0"/>
          </a:p>
        </p:txBody>
      </p:sp>
      <p:pic>
        <p:nvPicPr>
          <p:cNvPr id="7" name="Grafik 6">
            <a:extLst>
              <a:ext uri="{FF2B5EF4-FFF2-40B4-BE49-F238E27FC236}">
                <a16:creationId xmlns:a16="http://schemas.microsoft.com/office/drawing/2014/main" id="{75367299-0241-47DA-852F-2784ED9898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529425"/>
            <a:ext cx="2324630" cy="413418"/>
          </a:xfrm>
          <a:prstGeom prst="rect">
            <a:avLst/>
          </a:prstGeom>
        </p:spPr>
      </p:pic>
      <p:sp>
        <p:nvSpPr>
          <p:cNvPr id="10" name="Slide Number Placeholder 8"/>
          <p:cNvSpPr>
            <a:spLocks noGrp="1"/>
          </p:cNvSpPr>
          <p:nvPr>
            <p:ph type="sldNum" sz="quarter" idx="10"/>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Tree>
    <p:extLst>
      <p:ext uri="{BB962C8B-B14F-4D97-AF65-F5344CB8AC3E}">
        <p14:creationId xmlns:p14="http://schemas.microsoft.com/office/powerpoint/2010/main" val="9971436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1027280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0" name="think-cell Slide" r:id="rId18" imgW="216" imgH="216" progId="TCLayout.ActiveDocument.1">
                  <p:embed/>
                </p:oleObj>
              </mc:Choice>
              <mc:Fallback>
                <p:oleObj name="think-cell Slide" r:id="rId18" imgW="216" imgH="216"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3" name="Slide Number Placeholder 8"/>
          <p:cNvSpPr>
            <a:spLocks noGrp="1"/>
          </p:cNvSpPr>
          <p:nvPr>
            <p:ph type="sldNum" sz="quarter" idx="4"/>
          </p:nvPr>
        </p:nvSpPr>
        <p:spPr>
          <a:xfrm>
            <a:off x="16535400" y="9608590"/>
            <a:ext cx="1143000" cy="461665"/>
          </a:xfrm>
          <a:prstGeom prst="rect">
            <a:avLst/>
          </a:prstGeom>
          <a:noFill/>
        </p:spPr>
        <p:txBody>
          <a:bodyPr wrap="square" rtlCol="0">
            <a:spAutoFit/>
          </a:bodyPr>
          <a:lstStyle>
            <a:lvl1pPr algn="r">
              <a:defRPr lang="uk-UA" sz="2400" b="0" smtClean="0">
                <a:solidFill>
                  <a:schemeClr val="tx2"/>
                </a:solidFill>
              </a:defRPr>
            </a:lvl1pPr>
          </a:lstStyle>
          <a:p>
            <a:fld id="{DAAAE1F0-3E12-4C20-AFD1-DEB6350826B4}" type="slidenum">
              <a:rPr lang="de-AT" smtClean="0"/>
              <a:pPr/>
              <a:t>‹#›</a:t>
            </a:fld>
            <a:endParaRPr lang="de-AT" dirty="0"/>
          </a:p>
        </p:txBody>
      </p:sp>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747" r:id="rId2"/>
    <p:sldLayoutId id="2147483748" r:id="rId3"/>
    <p:sldLayoutId id="2147483736" r:id="rId4"/>
    <p:sldLayoutId id="2147483664" r:id="rId5"/>
    <p:sldLayoutId id="2147483741" r:id="rId6"/>
    <p:sldLayoutId id="2147483733" r:id="rId7"/>
    <p:sldLayoutId id="2147483749" r:id="rId8"/>
    <p:sldLayoutId id="2147483743" r:id="rId9"/>
    <p:sldLayoutId id="2147483751" r:id="rId10"/>
    <p:sldLayoutId id="2147483752" r:id="rId11"/>
    <p:sldLayoutId id="2147483754" r:id="rId12"/>
    <p:sldLayoutId id="2147483697" r:id="rId13"/>
    <p:sldLayoutId id="2147483766"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685127B-6BB1-40AF-A9C2-BFBE6FCBFE56}"/>
              </a:ext>
            </a:extLst>
          </p:cNvPr>
          <p:cNvSpPr>
            <a:spLocks noGrp="1"/>
          </p:cNvSpPr>
          <p:nvPr>
            <p:ph type="body" sz="quarter" idx="11"/>
          </p:nvPr>
        </p:nvSpPr>
        <p:spPr>
          <a:xfrm>
            <a:off x="8458200" y="8115300"/>
            <a:ext cx="9144000" cy="1608093"/>
          </a:xfrm>
        </p:spPr>
        <p:txBody>
          <a:bodyPr/>
          <a:lstStyle/>
          <a:p>
            <a:r>
              <a:rPr lang="de-AT" dirty="0"/>
              <a:t>Marinela Vrapcea</a:t>
            </a:r>
          </a:p>
          <a:p>
            <a:r>
              <a:rPr lang="de-AT" dirty="0"/>
              <a:t>Marian Mutafei</a:t>
            </a:r>
          </a:p>
          <a:p>
            <a:r>
              <a:rPr lang="de-AT" dirty="0"/>
              <a:t>31.10.2017 </a:t>
            </a:r>
          </a:p>
        </p:txBody>
      </p:sp>
      <p:pic>
        <p:nvPicPr>
          <p:cNvPr id="11" name="Bildplatzhalter 10">
            <a:extLst>
              <a:ext uri="{FF2B5EF4-FFF2-40B4-BE49-F238E27FC236}">
                <a16:creationId xmlns:a16="http://schemas.microsoft.com/office/drawing/2014/main" id="{89178B47-6013-45FC-89D3-7CC045B297D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9992" b="27792"/>
          <a:stretch/>
        </p:blipFill>
        <p:spPr>
          <a:xfrm>
            <a:off x="304800" y="3543300"/>
            <a:ext cx="17449800" cy="4419600"/>
          </a:xfrm>
        </p:spPr>
      </p:pic>
      <p:sp>
        <p:nvSpPr>
          <p:cNvPr id="4" name="Rectangle 3">
            <a:extLst>
              <a:ext uri="{FF2B5EF4-FFF2-40B4-BE49-F238E27FC236}">
                <a16:creationId xmlns:a16="http://schemas.microsoft.com/office/drawing/2014/main" id="{9ADCBABA-13FC-45FD-A666-54AB0614E783}"/>
              </a:ext>
            </a:extLst>
          </p:cNvPr>
          <p:cNvSpPr/>
          <p:nvPr/>
        </p:nvSpPr>
        <p:spPr>
          <a:xfrm>
            <a:off x="2514600" y="647700"/>
            <a:ext cx="12801600" cy="923330"/>
          </a:xfrm>
          <a:prstGeom prst="rect">
            <a:avLst/>
          </a:prstGeom>
        </p:spPr>
        <p:txBody>
          <a:bodyPr wrap="square">
            <a:spAutoFit/>
          </a:bodyPr>
          <a:lstStyle/>
          <a:p>
            <a:pPr lvl="0" algn="ctr">
              <a:lnSpc>
                <a:spcPct val="90000"/>
              </a:lnSpc>
              <a:spcBef>
                <a:spcPts val="1500"/>
              </a:spcBef>
            </a:pPr>
            <a:r>
              <a:rPr lang="de-AT" sz="6000" b="1" dirty="0">
                <a:solidFill>
                  <a:srgbClr val="009EE0"/>
                </a:solidFill>
              </a:rPr>
              <a:t>HOBAS Pipe Systems Romania</a:t>
            </a:r>
          </a:p>
        </p:txBody>
      </p:sp>
      <p:sp>
        <p:nvSpPr>
          <p:cNvPr id="5" name="Rectangle 4">
            <a:extLst>
              <a:ext uri="{FF2B5EF4-FFF2-40B4-BE49-F238E27FC236}">
                <a16:creationId xmlns:a16="http://schemas.microsoft.com/office/drawing/2014/main" id="{CB926FE3-1C18-4EE0-804C-54132AF75A35}"/>
              </a:ext>
            </a:extLst>
          </p:cNvPr>
          <p:cNvSpPr/>
          <p:nvPr/>
        </p:nvSpPr>
        <p:spPr>
          <a:xfrm>
            <a:off x="1943100" y="4381500"/>
            <a:ext cx="14859000" cy="2112886"/>
          </a:xfrm>
          <a:prstGeom prst="rect">
            <a:avLst/>
          </a:prstGeom>
        </p:spPr>
        <p:txBody>
          <a:bodyPr wrap="square">
            <a:spAutoFit/>
          </a:bodyPr>
          <a:lstStyle/>
          <a:p>
            <a:pPr lvl="0" algn="ctr">
              <a:lnSpc>
                <a:spcPct val="90000"/>
              </a:lnSpc>
              <a:spcBef>
                <a:spcPts val="1500"/>
              </a:spcBef>
            </a:pPr>
            <a:r>
              <a:rPr lang="de-AT" sz="6600" b="1" dirty="0">
                <a:solidFill>
                  <a:srgbClr val="0A091B"/>
                </a:solidFill>
              </a:rPr>
              <a:t>Sustainable Water Solutions</a:t>
            </a:r>
          </a:p>
          <a:p>
            <a:pPr lvl="0" algn="ctr">
              <a:lnSpc>
                <a:spcPct val="90000"/>
              </a:lnSpc>
              <a:spcBef>
                <a:spcPts val="1500"/>
              </a:spcBef>
            </a:pPr>
            <a:endParaRPr lang="de-AT" sz="6600" b="1" dirty="0">
              <a:solidFill>
                <a:srgbClr val="0A091B"/>
              </a:solidFill>
            </a:endParaRPr>
          </a:p>
        </p:txBody>
      </p:sp>
      <p:pic>
        <p:nvPicPr>
          <p:cNvPr id="6" name="Picture 5" descr="C:\Users\mmu\AppData\Local\Microsoft\Windows\INetCache\Content.Word\Two_Powerful_Brands.png">
            <a:extLst>
              <a:ext uri="{FF2B5EF4-FFF2-40B4-BE49-F238E27FC236}">
                <a16:creationId xmlns:a16="http://schemas.microsoft.com/office/drawing/2014/main" id="{DEF99937-FF87-4A93-A6EF-F91EDB133E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182100"/>
            <a:ext cx="1905000" cy="914400"/>
          </a:xfrm>
          <a:prstGeom prst="rect">
            <a:avLst/>
          </a:prstGeom>
          <a:noFill/>
          <a:ln>
            <a:noFill/>
          </a:ln>
        </p:spPr>
      </p:pic>
    </p:spTree>
    <p:extLst>
      <p:ext uri="{BB962C8B-B14F-4D97-AF65-F5344CB8AC3E}">
        <p14:creationId xmlns:p14="http://schemas.microsoft.com/office/powerpoint/2010/main" val="246247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4EBF-3B2C-44A4-A30F-79240ADED456}"/>
              </a:ext>
            </a:extLst>
          </p:cNvPr>
          <p:cNvSpPr>
            <a:spLocks noGrp="1"/>
          </p:cNvSpPr>
          <p:nvPr>
            <p:ph type="title"/>
          </p:nvPr>
        </p:nvSpPr>
        <p:spPr>
          <a:xfrm>
            <a:off x="876300" y="917659"/>
            <a:ext cx="14363700" cy="646331"/>
          </a:xfrm>
        </p:spPr>
        <p:txBody>
          <a:bodyPr/>
          <a:lstStyle/>
          <a:p>
            <a:r>
              <a:rPr lang="en-US" sz="4000" dirty="0">
                <a:solidFill>
                  <a:srgbClr val="009EE0"/>
                </a:solidFill>
              </a:rPr>
              <a:t>3. </a:t>
            </a:r>
            <a:r>
              <a:rPr lang="en-US" sz="4000" dirty="0" err="1">
                <a:solidFill>
                  <a:srgbClr val="009EE0"/>
                </a:solidFill>
              </a:rPr>
              <a:t>Identificarea</a:t>
            </a:r>
            <a:r>
              <a:rPr lang="en-US" sz="4000" dirty="0">
                <a:solidFill>
                  <a:srgbClr val="009EE0"/>
                </a:solidFill>
              </a:rPr>
              <a:t> </a:t>
            </a:r>
            <a:r>
              <a:rPr lang="en-US" sz="4000" dirty="0" err="1">
                <a:solidFill>
                  <a:srgbClr val="009EE0"/>
                </a:solidFill>
              </a:rPr>
              <a:t>surselor</a:t>
            </a:r>
            <a:r>
              <a:rPr lang="en-US" sz="4000" dirty="0">
                <a:solidFill>
                  <a:srgbClr val="009EE0"/>
                </a:solidFill>
              </a:rPr>
              <a:t> de </a:t>
            </a:r>
            <a:r>
              <a:rPr lang="en-US" sz="4000" dirty="0" err="1">
                <a:solidFill>
                  <a:srgbClr val="009EE0"/>
                </a:solidFill>
              </a:rPr>
              <a:t>emisii</a:t>
            </a:r>
            <a:endParaRPr lang="en-US" sz="4000" dirty="0">
              <a:solidFill>
                <a:srgbClr val="009EE0"/>
              </a:solidFill>
            </a:endParaRPr>
          </a:p>
        </p:txBody>
      </p:sp>
      <p:sp>
        <p:nvSpPr>
          <p:cNvPr id="3" name="Text Placeholder 2">
            <a:extLst>
              <a:ext uri="{FF2B5EF4-FFF2-40B4-BE49-F238E27FC236}">
                <a16:creationId xmlns:a16="http://schemas.microsoft.com/office/drawing/2014/main" id="{79EA6114-F822-42C2-A234-17D573A90871}"/>
              </a:ext>
            </a:extLst>
          </p:cNvPr>
          <p:cNvSpPr>
            <a:spLocks noGrp="1"/>
          </p:cNvSpPr>
          <p:nvPr>
            <p:ph type="body" sz="quarter" idx="11"/>
          </p:nvPr>
        </p:nvSpPr>
        <p:spPr>
          <a:xfrm>
            <a:off x="609600" y="2819400"/>
            <a:ext cx="9905999" cy="5508476"/>
          </a:xfrm>
        </p:spPr>
        <p:txBody>
          <a:bodyPr/>
          <a:lstStyle/>
          <a:p>
            <a:endParaRPr lang="en-US" dirty="0"/>
          </a:p>
        </p:txBody>
      </p:sp>
      <p:sp>
        <p:nvSpPr>
          <p:cNvPr id="4" name="Text Placeholder 3">
            <a:extLst>
              <a:ext uri="{FF2B5EF4-FFF2-40B4-BE49-F238E27FC236}">
                <a16:creationId xmlns:a16="http://schemas.microsoft.com/office/drawing/2014/main" id="{AE47A86D-09CF-465A-819A-3788A54FC24B}"/>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B88D3539-5F3A-4919-B4EA-AD0A7D76D914}"/>
              </a:ext>
            </a:extLst>
          </p:cNvPr>
          <p:cNvSpPr>
            <a:spLocks noGrp="1"/>
          </p:cNvSpPr>
          <p:nvPr>
            <p:ph type="sldNum" sz="quarter" idx="10"/>
          </p:nvPr>
        </p:nvSpPr>
        <p:spPr/>
        <p:txBody>
          <a:bodyPr/>
          <a:lstStyle/>
          <a:p>
            <a:fld id="{DAAAE1F0-3E12-4C20-AFD1-DEB6350826B4}" type="slidenum">
              <a:rPr lang="de-AT" smtClean="0"/>
              <a:pPr/>
              <a:t>10</a:t>
            </a:fld>
            <a:endParaRPr lang="de-AT" dirty="0"/>
          </a:p>
        </p:txBody>
      </p:sp>
      <p:pic>
        <p:nvPicPr>
          <p:cNvPr id="9" name="Picture 8">
            <a:extLst>
              <a:ext uri="{FF2B5EF4-FFF2-40B4-BE49-F238E27FC236}">
                <a16:creationId xmlns:a16="http://schemas.microsoft.com/office/drawing/2014/main" id="{83CCB2E0-E685-4EAA-8FEB-2179CAF07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658776" y="3430613"/>
            <a:ext cx="3781714" cy="3245091"/>
          </a:xfrm>
          <a:prstGeom prst="rect">
            <a:avLst/>
          </a:prstGeom>
        </p:spPr>
      </p:pic>
      <p:pic>
        <p:nvPicPr>
          <p:cNvPr id="13" name="Picture 12">
            <a:extLst>
              <a:ext uri="{FF2B5EF4-FFF2-40B4-BE49-F238E27FC236}">
                <a16:creationId xmlns:a16="http://schemas.microsoft.com/office/drawing/2014/main" id="{AF021083-51BD-44AB-BBA9-35F94A66B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974260" y="-25809"/>
            <a:ext cx="3131135" cy="3245090"/>
          </a:xfrm>
          <a:prstGeom prst="rect">
            <a:avLst/>
          </a:prstGeom>
        </p:spPr>
      </p:pic>
      <p:pic>
        <p:nvPicPr>
          <p:cNvPr id="18" name="Picture 17">
            <a:extLst>
              <a:ext uri="{FF2B5EF4-FFF2-40B4-BE49-F238E27FC236}">
                <a16:creationId xmlns:a16="http://schemas.microsoft.com/office/drawing/2014/main" id="{09302498-5B3B-495E-82F0-F12E00E06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7086" y="6820698"/>
            <a:ext cx="3253965" cy="34663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63031851"/>
              </p:ext>
            </p:extLst>
          </p:nvPr>
        </p:nvGraphicFramePr>
        <p:xfrm>
          <a:off x="230604" y="2069157"/>
          <a:ext cx="14307685" cy="7300182"/>
        </p:xfrm>
        <a:graphic>
          <a:graphicData uri="http://schemas.openxmlformats.org/drawingml/2006/table">
            <a:tbl>
              <a:tblPr firstRow="1" firstCol="1" bandRow="1">
                <a:tableStyleId>{5C22544A-7EE6-4342-B048-85BDC9FD1C3A}</a:tableStyleId>
              </a:tblPr>
              <a:tblGrid>
                <a:gridCol w="1252686">
                  <a:extLst>
                    <a:ext uri="{9D8B030D-6E8A-4147-A177-3AD203B41FA5}">
                      <a16:colId xmlns:a16="http://schemas.microsoft.com/office/drawing/2014/main" val="2167902448"/>
                    </a:ext>
                  </a:extLst>
                </a:gridCol>
                <a:gridCol w="3780246">
                  <a:extLst>
                    <a:ext uri="{9D8B030D-6E8A-4147-A177-3AD203B41FA5}">
                      <a16:colId xmlns:a16="http://schemas.microsoft.com/office/drawing/2014/main" val="556023378"/>
                    </a:ext>
                  </a:extLst>
                </a:gridCol>
                <a:gridCol w="9274753">
                  <a:extLst>
                    <a:ext uri="{9D8B030D-6E8A-4147-A177-3AD203B41FA5}">
                      <a16:colId xmlns:a16="http://schemas.microsoft.com/office/drawing/2014/main" val="1438172816"/>
                    </a:ext>
                  </a:extLst>
                </a:gridCol>
              </a:tblGrid>
              <a:tr h="1060441">
                <a:tc>
                  <a:txBody>
                    <a:bodyPr/>
                    <a:lstStyle/>
                    <a:p>
                      <a:pPr>
                        <a:lnSpc>
                          <a:spcPct val="107000"/>
                        </a:lnSpc>
                        <a:spcAft>
                          <a:spcPts val="0"/>
                        </a:spcAft>
                      </a:pPr>
                      <a:r>
                        <a:rPr lang="ro-RO" sz="1400" dirty="0">
                          <a:effectLst/>
                        </a:rPr>
                        <a:t>Punct de emisie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400" dirty="0">
                          <a:effectLst/>
                        </a:rPr>
                        <a:t> </a:t>
                      </a:r>
                      <a:endParaRPr lang="ro-RO" sz="1100" dirty="0">
                        <a:effectLst/>
                      </a:endParaRPr>
                    </a:p>
                    <a:p>
                      <a:pPr algn="ctr">
                        <a:lnSpc>
                          <a:spcPct val="107000"/>
                        </a:lnSpc>
                        <a:spcAft>
                          <a:spcPts val="0"/>
                        </a:spcAft>
                      </a:pPr>
                      <a:r>
                        <a:rPr lang="ro-RO" sz="2000" dirty="0">
                          <a:effectLst/>
                        </a:rPr>
                        <a:t>Sursa de poluanti</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400" dirty="0">
                          <a:effectLst/>
                        </a:rPr>
                        <a:t> </a:t>
                      </a:r>
                      <a:endParaRPr lang="ro-RO" sz="1100" dirty="0">
                        <a:effectLst/>
                      </a:endParaRPr>
                    </a:p>
                    <a:p>
                      <a:pPr algn="ctr">
                        <a:lnSpc>
                          <a:spcPct val="107000"/>
                        </a:lnSpc>
                        <a:spcAft>
                          <a:spcPts val="0"/>
                        </a:spcAft>
                      </a:pPr>
                      <a:r>
                        <a:rPr lang="ro-RO" sz="2000" dirty="0">
                          <a:effectLst/>
                        </a:rPr>
                        <a:t>Tip instalatie</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64347"/>
                  </a:ext>
                </a:extLst>
              </a:tr>
              <a:tr h="700927">
                <a:tc>
                  <a:txBody>
                    <a:bodyPr/>
                    <a:lstStyle/>
                    <a:p>
                      <a:pPr>
                        <a:lnSpc>
                          <a:spcPct val="107000"/>
                        </a:lnSpc>
                        <a:spcAft>
                          <a:spcPts val="0"/>
                        </a:spcAft>
                      </a:pPr>
                      <a:r>
                        <a:rPr lang="ro-RO" sz="2000" dirty="0">
                          <a:effectLst/>
                        </a:rPr>
                        <a:t>A.1.</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dirty="0">
                          <a:effectLst/>
                        </a:rPr>
                        <a:t>Masina de confectionat tuburi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Tubulatura</a:t>
                      </a:r>
                      <a:r>
                        <a:rPr lang="en-US" sz="1800" dirty="0">
                          <a:effectLst/>
                        </a:rPr>
                        <a:t> de </a:t>
                      </a:r>
                      <a:r>
                        <a:rPr lang="en-US" sz="1800" dirty="0" err="1">
                          <a:effectLst/>
                        </a:rPr>
                        <a:t>captare</a:t>
                      </a:r>
                      <a:r>
                        <a:rPr lang="en-US" sz="1800" dirty="0">
                          <a:effectLst/>
                        </a:rPr>
                        <a:t> a </a:t>
                      </a:r>
                      <a:r>
                        <a:rPr lang="en-US" sz="1800" dirty="0" err="1">
                          <a:effectLst/>
                        </a:rPr>
                        <a:t>emisiilor</a:t>
                      </a:r>
                      <a:r>
                        <a:rPr lang="en-US" sz="1800" dirty="0">
                          <a:effectLst/>
                        </a:rPr>
                        <a:t> </a:t>
                      </a:r>
                      <a:r>
                        <a:rPr lang="en-US" sz="1800" dirty="0" err="1">
                          <a:effectLst/>
                        </a:rPr>
                        <a:t>si</a:t>
                      </a:r>
                      <a:r>
                        <a:rPr lang="en-US" sz="1800" dirty="0">
                          <a:effectLst/>
                        </a:rPr>
                        <a:t> </a:t>
                      </a:r>
                      <a:r>
                        <a:rPr lang="en-US" sz="1800" dirty="0" err="1">
                          <a:effectLst/>
                        </a:rPr>
                        <a:t>evacuare</a:t>
                      </a:r>
                      <a:r>
                        <a:rPr lang="en-US" sz="1800" dirty="0">
                          <a:effectLst/>
                        </a:rPr>
                        <a:t> </a:t>
                      </a:r>
                      <a:r>
                        <a:rPr lang="en-US" sz="1800" dirty="0" err="1">
                          <a:effectLst/>
                        </a:rPr>
                        <a:t>fortata</a:t>
                      </a:r>
                      <a:r>
                        <a:rPr lang="en-US" sz="1800" dirty="0">
                          <a:effectLst/>
                        </a:rPr>
                        <a:t> </a:t>
                      </a:r>
                      <a:r>
                        <a:rPr lang="en-US" sz="1800" dirty="0" err="1">
                          <a:effectLst/>
                        </a:rPr>
                        <a:t>printr</a:t>
                      </a:r>
                      <a:r>
                        <a:rPr lang="en-US" sz="1800" dirty="0">
                          <a:effectLst/>
                        </a:rPr>
                        <a:t>-un cos de </a:t>
                      </a:r>
                      <a:r>
                        <a:rPr lang="en-US" sz="1800" dirty="0" err="1">
                          <a:effectLst/>
                        </a:rPr>
                        <a:t>evacuare</a:t>
                      </a:r>
                      <a:r>
                        <a:rPr lang="en-US" sz="1800" dirty="0">
                          <a:effectLst/>
                        </a:rPr>
                        <a:t> </a:t>
                      </a:r>
                      <a:r>
                        <a:rPr lang="en-US" sz="1800" dirty="0" err="1">
                          <a:effectLst/>
                        </a:rPr>
                        <a:t>si</a:t>
                      </a:r>
                      <a:r>
                        <a:rPr lang="en-US" sz="1800" dirty="0">
                          <a:effectLst/>
                        </a:rPr>
                        <a:t> </a:t>
                      </a:r>
                      <a:r>
                        <a:rPr lang="en-US" sz="1800" dirty="0" err="1">
                          <a:effectLst/>
                        </a:rPr>
                        <a:t>dispersie</a:t>
                      </a:r>
                      <a:r>
                        <a:rPr lang="en-US" sz="1800" dirty="0">
                          <a:effectLst/>
                        </a:rPr>
                        <a:t> cu H=24 m </a:t>
                      </a:r>
                      <a:r>
                        <a:rPr lang="en-US" sz="1800" dirty="0" err="1">
                          <a:effectLst/>
                        </a:rPr>
                        <a:t>si</a:t>
                      </a:r>
                      <a:r>
                        <a:rPr lang="en-US" sz="1800" dirty="0">
                          <a:effectLst/>
                        </a:rPr>
                        <a:t> D=0,3 m </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0021345"/>
                  </a:ext>
                </a:extLst>
              </a:tr>
              <a:tr h="700927">
                <a:tc>
                  <a:txBody>
                    <a:bodyPr/>
                    <a:lstStyle/>
                    <a:p>
                      <a:pPr>
                        <a:lnSpc>
                          <a:spcPct val="107000"/>
                        </a:lnSpc>
                        <a:spcAft>
                          <a:spcPts val="0"/>
                        </a:spcAft>
                      </a:pPr>
                      <a:r>
                        <a:rPr lang="ro-RO" sz="2000" dirty="0">
                          <a:effectLst/>
                        </a:rPr>
                        <a:t>A.2.</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Masina de confectionat mufe</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Tubulatura</a:t>
                      </a:r>
                      <a:r>
                        <a:rPr lang="en-US" sz="1800" dirty="0">
                          <a:effectLst/>
                        </a:rPr>
                        <a:t> de </a:t>
                      </a:r>
                      <a:r>
                        <a:rPr lang="en-US" sz="1800" dirty="0" err="1">
                          <a:effectLst/>
                        </a:rPr>
                        <a:t>captare</a:t>
                      </a:r>
                      <a:r>
                        <a:rPr lang="en-US" sz="1800" dirty="0">
                          <a:effectLst/>
                        </a:rPr>
                        <a:t> a </a:t>
                      </a:r>
                      <a:r>
                        <a:rPr lang="en-US" sz="1800" dirty="0" err="1">
                          <a:effectLst/>
                        </a:rPr>
                        <a:t>emisiilor</a:t>
                      </a:r>
                      <a:r>
                        <a:rPr lang="en-US" sz="1800" dirty="0">
                          <a:effectLst/>
                        </a:rPr>
                        <a:t> </a:t>
                      </a:r>
                      <a:r>
                        <a:rPr lang="en-US" sz="1800" dirty="0" err="1">
                          <a:effectLst/>
                        </a:rPr>
                        <a:t>si</a:t>
                      </a:r>
                      <a:r>
                        <a:rPr lang="en-US" sz="1800" dirty="0">
                          <a:effectLst/>
                        </a:rPr>
                        <a:t> </a:t>
                      </a:r>
                      <a:r>
                        <a:rPr lang="en-US" sz="1800" dirty="0" err="1">
                          <a:effectLst/>
                        </a:rPr>
                        <a:t>evacuare</a:t>
                      </a:r>
                      <a:r>
                        <a:rPr lang="en-US" sz="1800" dirty="0">
                          <a:effectLst/>
                        </a:rPr>
                        <a:t> </a:t>
                      </a:r>
                      <a:r>
                        <a:rPr lang="en-US" sz="1800" dirty="0" err="1">
                          <a:effectLst/>
                        </a:rPr>
                        <a:t>fortata</a:t>
                      </a:r>
                      <a:r>
                        <a:rPr lang="en-US" sz="1800" dirty="0">
                          <a:effectLst/>
                        </a:rPr>
                        <a:t>  </a:t>
                      </a:r>
                      <a:r>
                        <a:rPr lang="en-US" sz="1800" dirty="0" err="1">
                          <a:effectLst/>
                        </a:rPr>
                        <a:t>printr</a:t>
                      </a:r>
                      <a:r>
                        <a:rPr lang="en-US" sz="1800" dirty="0">
                          <a:effectLst/>
                        </a:rPr>
                        <a:t>-un cos de </a:t>
                      </a:r>
                      <a:r>
                        <a:rPr lang="en-US" sz="1800" dirty="0" err="1">
                          <a:effectLst/>
                        </a:rPr>
                        <a:t>evacuare</a:t>
                      </a:r>
                      <a:r>
                        <a:rPr lang="en-US" sz="1800" dirty="0">
                          <a:effectLst/>
                        </a:rPr>
                        <a:t> </a:t>
                      </a:r>
                      <a:r>
                        <a:rPr lang="en-US" sz="1800" dirty="0" err="1">
                          <a:effectLst/>
                        </a:rPr>
                        <a:t>si</a:t>
                      </a:r>
                      <a:r>
                        <a:rPr lang="en-US" sz="1800" dirty="0">
                          <a:effectLst/>
                        </a:rPr>
                        <a:t> </a:t>
                      </a:r>
                      <a:r>
                        <a:rPr lang="en-US" sz="1800" dirty="0" err="1">
                          <a:effectLst/>
                        </a:rPr>
                        <a:t>dispersie</a:t>
                      </a:r>
                      <a:r>
                        <a:rPr lang="en-US" sz="1800" dirty="0">
                          <a:effectLst/>
                        </a:rPr>
                        <a:t> cu H=24 m </a:t>
                      </a:r>
                      <a:r>
                        <a:rPr lang="en-US" sz="1800" dirty="0" err="1">
                          <a:effectLst/>
                        </a:rPr>
                        <a:t>si</a:t>
                      </a:r>
                      <a:r>
                        <a:rPr lang="en-US" sz="1800" dirty="0">
                          <a:effectLst/>
                        </a:rPr>
                        <a:t> D=0,3 m</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4342904"/>
                  </a:ext>
                </a:extLst>
              </a:tr>
              <a:tr h="672026">
                <a:tc>
                  <a:txBody>
                    <a:bodyPr/>
                    <a:lstStyle/>
                    <a:p>
                      <a:pPr>
                        <a:lnSpc>
                          <a:spcPct val="107000"/>
                        </a:lnSpc>
                        <a:spcAft>
                          <a:spcPts val="0"/>
                        </a:spcAft>
                      </a:pPr>
                      <a:r>
                        <a:rPr lang="ro-RO" sz="2000" dirty="0">
                          <a:effectLst/>
                        </a:rPr>
                        <a:t>A.3.</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Masina de debitat tuburi</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Exhaustor</a:t>
                      </a:r>
                      <a:r>
                        <a:rPr lang="en-US" sz="1800" dirty="0">
                          <a:effectLst/>
                        </a:rPr>
                        <a:t> </a:t>
                      </a:r>
                      <a:r>
                        <a:rPr lang="en-US" sz="1800" dirty="0" err="1">
                          <a:effectLst/>
                        </a:rPr>
                        <a:t>praf</a:t>
                      </a:r>
                      <a:r>
                        <a:rPr lang="en-US" sz="1800" dirty="0">
                          <a:effectLst/>
                        </a:rPr>
                        <a:t> cu </a:t>
                      </a:r>
                      <a:r>
                        <a:rPr lang="en-US" sz="1800" dirty="0" err="1">
                          <a:effectLst/>
                        </a:rPr>
                        <a:t>suprafata</a:t>
                      </a:r>
                      <a:r>
                        <a:rPr lang="en-US" sz="1800" dirty="0">
                          <a:effectLst/>
                        </a:rPr>
                        <a:t> de </a:t>
                      </a:r>
                      <a:r>
                        <a:rPr lang="en-US" sz="1800" dirty="0" err="1">
                          <a:effectLst/>
                        </a:rPr>
                        <a:t>filtrare</a:t>
                      </a:r>
                      <a:r>
                        <a:rPr lang="en-US" sz="1800" dirty="0">
                          <a:effectLst/>
                        </a:rPr>
                        <a:t> de 152m</a:t>
                      </a:r>
                      <a:r>
                        <a:rPr lang="en-US" sz="1800" baseline="30000" dirty="0">
                          <a:effectLst/>
                        </a:rPr>
                        <a:t>2</a:t>
                      </a:r>
                      <a:r>
                        <a:rPr lang="en-US" sz="1800" dirty="0">
                          <a:effectLst/>
                        </a:rPr>
                        <a:t> </a:t>
                      </a:r>
                      <a:r>
                        <a:rPr lang="en-US" sz="1800" dirty="0" err="1">
                          <a:effectLst/>
                        </a:rPr>
                        <a:t>si</a:t>
                      </a:r>
                      <a:r>
                        <a:rPr lang="en-US" sz="1800" dirty="0">
                          <a:effectLst/>
                        </a:rPr>
                        <a:t> cos de </a:t>
                      </a:r>
                      <a:r>
                        <a:rPr lang="en-US" sz="1800" dirty="0" err="1">
                          <a:effectLst/>
                        </a:rPr>
                        <a:t>evacuare</a:t>
                      </a:r>
                      <a:r>
                        <a:rPr lang="en-US" sz="1800" dirty="0">
                          <a:effectLst/>
                        </a:rPr>
                        <a:t> </a:t>
                      </a:r>
                      <a:r>
                        <a:rPr lang="en-US" sz="1800" dirty="0" err="1">
                          <a:effectLst/>
                        </a:rPr>
                        <a:t>si</a:t>
                      </a:r>
                      <a:r>
                        <a:rPr lang="en-US" sz="1800" dirty="0">
                          <a:effectLst/>
                        </a:rPr>
                        <a:t> </a:t>
                      </a:r>
                      <a:r>
                        <a:rPr lang="en-US" sz="1800" dirty="0" err="1">
                          <a:effectLst/>
                        </a:rPr>
                        <a:t>dispersie</a:t>
                      </a:r>
                      <a:r>
                        <a:rPr lang="en-US" sz="1800" dirty="0">
                          <a:effectLst/>
                        </a:rPr>
                        <a:t> cu H=5m </a:t>
                      </a:r>
                      <a:r>
                        <a:rPr lang="en-US" sz="1800" dirty="0" err="1">
                          <a:effectLst/>
                        </a:rPr>
                        <a:t>si</a:t>
                      </a:r>
                      <a:r>
                        <a:rPr lang="en-US" sz="1800" dirty="0">
                          <a:effectLst/>
                        </a:rPr>
                        <a:t> L x l =0,35x0,4m Wesco 9000m3/h</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8066846"/>
                  </a:ext>
                </a:extLst>
              </a:tr>
              <a:tr h="672026">
                <a:tc>
                  <a:txBody>
                    <a:bodyPr/>
                    <a:lstStyle/>
                    <a:p>
                      <a:pPr>
                        <a:lnSpc>
                          <a:spcPct val="107000"/>
                        </a:lnSpc>
                        <a:spcAft>
                          <a:spcPts val="0"/>
                        </a:spcAft>
                      </a:pPr>
                      <a:r>
                        <a:rPr lang="ro-RO" sz="2000" dirty="0">
                          <a:effectLst/>
                        </a:rPr>
                        <a:t>A.4.</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Masina de polizat mufe</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Exhaustor</a:t>
                      </a:r>
                      <a:r>
                        <a:rPr lang="en-US" sz="1800" dirty="0">
                          <a:effectLst/>
                        </a:rPr>
                        <a:t> </a:t>
                      </a:r>
                      <a:r>
                        <a:rPr lang="en-US" sz="1800" dirty="0" err="1">
                          <a:effectLst/>
                        </a:rPr>
                        <a:t>praf</a:t>
                      </a:r>
                      <a:r>
                        <a:rPr lang="en-US" sz="1800" dirty="0">
                          <a:effectLst/>
                        </a:rPr>
                        <a:t> cu </a:t>
                      </a:r>
                      <a:r>
                        <a:rPr lang="en-US" sz="1800" dirty="0" err="1">
                          <a:effectLst/>
                        </a:rPr>
                        <a:t>suprafata</a:t>
                      </a:r>
                      <a:r>
                        <a:rPr lang="en-US" sz="1800" dirty="0">
                          <a:effectLst/>
                        </a:rPr>
                        <a:t> de </a:t>
                      </a:r>
                      <a:r>
                        <a:rPr lang="en-US" sz="1800" dirty="0" err="1">
                          <a:effectLst/>
                        </a:rPr>
                        <a:t>filtrare</a:t>
                      </a:r>
                      <a:r>
                        <a:rPr lang="en-US" sz="1800" dirty="0">
                          <a:effectLst/>
                        </a:rPr>
                        <a:t> de 50m</a:t>
                      </a:r>
                      <a:r>
                        <a:rPr lang="en-US" sz="1800" baseline="30000" dirty="0">
                          <a:effectLst/>
                        </a:rPr>
                        <a:t>2</a:t>
                      </a:r>
                      <a:r>
                        <a:rPr lang="en-US" sz="1800" dirty="0">
                          <a:effectLst/>
                        </a:rPr>
                        <a:t> </a:t>
                      </a:r>
                      <a:r>
                        <a:rPr lang="en-US" sz="1800" dirty="0" err="1">
                          <a:effectLst/>
                        </a:rPr>
                        <a:t>si</a:t>
                      </a:r>
                      <a:r>
                        <a:rPr lang="en-US" sz="1800" dirty="0">
                          <a:effectLst/>
                        </a:rPr>
                        <a:t> cos de </a:t>
                      </a:r>
                      <a:r>
                        <a:rPr lang="en-US" sz="1800" dirty="0" err="1">
                          <a:effectLst/>
                        </a:rPr>
                        <a:t>evacuare</a:t>
                      </a:r>
                      <a:r>
                        <a:rPr lang="en-US" sz="1800" dirty="0">
                          <a:effectLst/>
                        </a:rPr>
                        <a:t> </a:t>
                      </a:r>
                      <a:r>
                        <a:rPr lang="en-US" sz="1800" dirty="0" err="1">
                          <a:effectLst/>
                        </a:rPr>
                        <a:t>si</a:t>
                      </a:r>
                      <a:r>
                        <a:rPr lang="en-US" sz="1800" dirty="0">
                          <a:effectLst/>
                        </a:rPr>
                        <a:t> </a:t>
                      </a:r>
                      <a:r>
                        <a:rPr lang="en-US" sz="1800" dirty="0" err="1">
                          <a:effectLst/>
                        </a:rPr>
                        <a:t>dispersie</a:t>
                      </a:r>
                      <a:r>
                        <a:rPr lang="en-US" sz="1800" dirty="0">
                          <a:effectLst/>
                        </a:rPr>
                        <a:t> cu H=5m </a:t>
                      </a:r>
                      <a:r>
                        <a:rPr lang="en-US" sz="1800" dirty="0" err="1">
                          <a:effectLst/>
                        </a:rPr>
                        <a:t>si</a:t>
                      </a:r>
                      <a:r>
                        <a:rPr lang="en-US" sz="1800" dirty="0">
                          <a:effectLst/>
                        </a:rPr>
                        <a:t> D=0,25m Wesco 5000m3/h</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978663"/>
                  </a:ext>
                </a:extLst>
              </a:tr>
              <a:tr h="672026">
                <a:tc>
                  <a:txBody>
                    <a:bodyPr/>
                    <a:lstStyle/>
                    <a:p>
                      <a:pPr>
                        <a:lnSpc>
                          <a:spcPct val="107000"/>
                        </a:lnSpc>
                        <a:spcAft>
                          <a:spcPts val="0"/>
                        </a:spcAft>
                      </a:pPr>
                      <a:r>
                        <a:rPr lang="ro-RO" sz="2000" dirty="0">
                          <a:effectLst/>
                        </a:rPr>
                        <a:t>A.5.</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Centrala termica </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a:effectLst/>
                        </a:rPr>
                        <a:t>Cos de </a:t>
                      </a:r>
                      <a:r>
                        <a:rPr lang="en-US" sz="1800" dirty="0" err="1">
                          <a:effectLst/>
                        </a:rPr>
                        <a:t>evacuare</a:t>
                      </a:r>
                      <a:r>
                        <a:rPr lang="en-US" sz="1800" dirty="0">
                          <a:effectLst/>
                        </a:rPr>
                        <a:t> </a:t>
                      </a:r>
                      <a:r>
                        <a:rPr lang="en-US" sz="1800" dirty="0" err="1">
                          <a:effectLst/>
                        </a:rPr>
                        <a:t>si</a:t>
                      </a:r>
                      <a:r>
                        <a:rPr lang="en-US" sz="1800" dirty="0">
                          <a:effectLst/>
                        </a:rPr>
                        <a:t> </a:t>
                      </a:r>
                      <a:r>
                        <a:rPr lang="en-US" sz="1800" dirty="0" err="1">
                          <a:effectLst/>
                        </a:rPr>
                        <a:t>dispersie</a:t>
                      </a:r>
                      <a:r>
                        <a:rPr lang="en-US" sz="1800" dirty="0">
                          <a:effectLst/>
                        </a:rPr>
                        <a:t> cu H=15 m </a:t>
                      </a:r>
                      <a:r>
                        <a:rPr lang="en-US" sz="1800" dirty="0" err="1">
                          <a:effectLst/>
                        </a:rPr>
                        <a:t>si</a:t>
                      </a:r>
                      <a:r>
                        <a:rPr lang="en-US" sz="1800" dirty="0">
                          <a:effectLst/>
                        </a:rPr>
                        <a:t> </a:t>
                      </a:r>
                      <a:endParaRPr lang="ro-RO" sz="1800" dirty="0">
                        <a:effectLst/>
                      </a:endParaRPr>
                    </a:p>
                    <a:p>
                      <a:pPr marL="228600" algn="ctr">
                        <a:spcAft>
                          <a:spcPts val="0"/>
                        </a:spcAft>
                      </a:pPr>
                      <a:r>
                        <a:rPr lang="en-US" sz="1800" dirty="0">
                          <a:effectLst/>
                        </a:rPr>
                        <a:t>D=0,5 m</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0803126"/>
                  </a:ext>
                </a:extLst>
              </a:tr>
              <a:tr h="700927">
                <a:tc>
                  <a:txBody>
                    <a:bodyPr/>
                    <a:lstStyle/>
                    <a:p>
                      <a:pPr>
                        <a:lnSpc>
                          <a:spcPct val="107000"/>
                        </a:lnSpc>
                        <a:spcAft>
                          <a:spcPts val="0"/>
                        </a:spcAft>
                      </a:pPr>
                      <a:r>
                        <a:rPr lang="ro-RO" sz="1400">
                          <a:effectLst/>
                        </a:rPr>
                        <a:t>A.6.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Hala productie fitinguri (laminare)</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Sistem</a:t>
                      </a:r>
                      <a:r>
                        <a:rPr lang="en-US" sz="1800" dirty="0">
                          <a:effectLst/>
                        </a:rPr>
                        <a:t> de </a:t>
                      </a:r>
                      <a:r>
                        <a:rPr lang="en-US" sz="1800" dirty="0" err="1">
                          <a:effectLst/>
                        </a:rPr>
                        <a:t>exhaustare</a:t>
                      </a:r>
                      <a:r>
                        <a:rPr lang="en-US" sz="1800" dirty="0">
                          <a:effectLst/>
                        </a:rPr>
                        <a:t>  </a:t>
                      </a:r>
                      <a:r>
                        <a:rPr lang="en-US" sz="1800" dirty="0" err="1">
                          <a:effectLst/>
                        </a:rPr>
                        <a:t>şi</a:t>
                      </a:r>
                      <a:r>
                        <a:rPr lang="en-US" sz="1800" dirty="0">
                          <a:effectLst/>
                        </a:rPr>
                        <a:t> </a:t>
                      </a:r>
                      <a:r>
                        <a:rPr lang="en-US" sz="1800" dirty="0" err="1">
                          <a:effectLst/>
                        </a:rPr>
                        <a:t>evacuare</a:t>
                      </a:r>
                      <a:r>
                        <a:rPr lang="en-US" sz="1800" dirty="0">
                          <a:effectLst/>
                        </a:rPr>
                        <a:t> a </a:t>
                      </a:r>
                      <a:r>
                        <a:rPr lang="en-US" sz="1800" dirty="0" err="1">
                          <a:effectLst/>
                        </a:rPr>
                        <a:t>poluantilor</a:t>
                      </a:r>
                      <a:r>
                        <a:rPr lang="en-US" sz="1800" dirty="0">
                          <a:effectLst/>
                        </a:rPr>
                        <a:t> </a:t>
                      </a:r>
                      <a:r>
                        <a:rPr lang="en-US" sz="1800" dirty="0" err="1">
                          <a:effectLst/>
                        </a:rPr>
                        <a:t>prin</a:t>
                      </a:r>
                      <a:r>
                        <a:rPr lang="en-US" sz="1800" dirty="0">
                          <a:effectLst/>
                        </a:rPr>
                        <a:t> </a:t>
                      </a:r>
                      <a:r>
                        <a:rPr lang="en-US" sz="1800" dirty="0" err="1">
                          <a:effectLst/>
                        </a:rPr>
                        <a:t>coş</a:t>
                      </a:r>
                      <a:r>
                        <a:rPr lang="en-US" sz="1800" dirty="0">
                          <a:effectLst/>
                        </a:rPr>
                        <a:t> de </a:t>
                      </a:r>
                      <a:r>
                        <a:rPr lang="en-US" sz="1800" dirty="0" err="1">
                          <a:effectLst/>
                        </a:rPr>
                        <a:t>evacuare</a:t>
                      </a:r>
                      <a:r>
                        <a:rPr lang="en-US" sz="1800" dirty="0">
                          <a:effectLst/>
                        </a:rPr>
                        <a:t> </a:t>
                      </a:r>
                      <a:r>
                        <a:rPr lang="en-US" sz="1800" dirty="0" err="1">
                          <a:effectLst/>
                        </a:rPr>
                        <a:t>si</a:t>
                      </a:r>
                      <a:r>
                        <a:rPr lang="en-US" sz="1800" dirty="0">
                          <a:effectLst/>
                        </a:rPr>
                        <a:t> </a:t>
                      </a:r>
                      <a:r>
                        <a:rPr lang="en-US" sz="1800" dirty="0" err="1">
                          <a:effectLst/>
                        </a:rPr>
                        <a:t>dispersie</a:t>
                      </a:r>
                      <a:r>
                        <a:rPr lang="en-US" sz="1800" dirty="0">
                          <a:effectLst/>
                        </a:rPr>
                        <a:t> cu H=5,3m </a:t>
                      </a:r>
                      <a:r>
                        <a:rPr lang="en-US" sz="1800" dirty="0" err="1">
                          <a:effectLst/>
                        </a:rPr>
                        <a:t>si</a:t>
                      </a:r>
                      <a:r>
                        <a:rPr lang="en-US" sz="1800" dirty="0">
                          <a:effectLst/>
                        </a:rPr>
                        <a:t> S=0,8 m (500 x 1600 mm)</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2878847"/>
                  </a:ext>
                </a:extLst>
              </a:tr>
              <a:tr h="1060441">
                <a:tc>
                  <a:txBody>
                    <a:bodyPr/>
                    <a:lstStyle/>
                    <a:p>
                      <a:pPr>
                        <a:lnSpc>
                          <a:spcPct val="107000"/>
                        </a:lnSpc>
                        <a:spcAft>
                          <a:spcPts val="0"/>
                        </a:spcAft>
                      </a:pPr>
                      <a:r>
                        <a:rPr lang="ro-RO" sz="1400">
                          <a:effectLst/>
                        </a:rPr>
                        <a:t>A.7.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Centrala tratare si incalzire aer KG TOP 210W WOLF Germania </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Coş</a:t>
                      </a:r>
                      <a:r>
                        <a:rPr lang="en-US" sz="1800" dirty="0">
                          <a:effectLst/>
                        </a:rPr>
                        <a:t> de </a:t>
                      </a:r>
                      <a:r>
                        <a:rPr lang="en-US" sz="1800" dirty="0" err="1">
                          <a:effectLst/>
                        </a:rPr>
                        <a:t>evacuare</a:t>
                      </a:r>
                      <a:r>
                        <a:rPr lang="en-US" sz="1800" dirty="0">
                          <a:effectLst/>
                        </a:rPr>
                        <a:t> </a:t>
                      </a:r>
                      <a:r>
                        <a:rPr lang="en-US" sz="1800" dirty="0" err="1">
                          <a:effectLst/>
                        </a:rPr>
                        <a:t>şi</a:t>
                      </a:r>
                      <a:r>
                        <a:rPr lang="en-US" sz="1800" dirty="0">
                          <a:effectLst/>
                        </a:rPr>
                        <a:t> </a:t>
                      </a:r>
                      <a:r>
                        <a:rPr lang="en-US" sz="1800" dirty="0" err="1">
                          <a:effectLst/>
                        </a:rPr>
                        <a:t>dispersie</a:t>
                      </a:r>
                      <a:r>
                        <a:rPr lang="en-US" sz="1800" dirty="0">
                          <a:effectLst/>
                        </a:rPr>
                        <a:t> cu H=12 m </a:t>
                      </a:r>
                      <a:r>
                        <a:rPr lang="en-US" sz="1800" dirty="0" err="1">
                          <a:effectLst/>
                        </a:rPr>
                        <a:t>si</a:t>
                      </a:r>
                      <a:r>
                        <a:rPr lang="en-US" sz="1800" dirty="0">
                          <a:effectLst/>
                        </a:rPr>
                        <a:t> S=0,25 m, </a:t>
                      </a:r>
                      <a:r>
                        <a:rPr lang="en-US" sz="1800" dirty="0" err="1">
                          <a:effectLst/>
                        </a:rPr>
                        <a:t>provenit</a:t>
                      </a:r>
                      <a:r>
                        <a:rPr lang="en-US" sz="1800" dirty="0">
                          <a:effectLst/>
                        </a:rPr>
                        <a:t> de la </a:t>
                      </a:r>
                      <a:r>
                        <a:rPr lang="en-US" sz="1800" dirty="0" err="1">
                          <a:effectLst/>
                        </a:rPr>
                        <a:t>arzator</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4031507"/>
                  </a:ext>
                </a:extLst>
              </a:tr>
              <a:tr h="1060441">
                <a:tc>
                  <a:txBody>
                    <a:bodyPr/>
                    <a:lstStyle/>
                    <a:p>
                      <a:pPr>
                        <a:lnSpc>
                          <a:spcPct val="107000"/>
                        </a:lnSpc>
                        <a:spcAft>
                          <a:spcPts val="0"/>
                        </a:spcAft>
                      </a:pPr>
                      <a:r>
                        <a:rPr lang="ro-RO" sz="1400">
                          <a:effectLst/>
                        </a:rPr>
                        <a:t>A.8.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800">
                          <a:effectLst/>
                        </a:rPr>
                        <a:t>Centrala tratare si incalzire aer KG TOP 210W WOLF Germania </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dirty="0" err="1">
                          <a:effectLst/>
                        </a:rPr>
                        <a:t>Coş</a:t>
                      </a:r>
                      <a:r>
                        <a:rPr lang="en-US" sz="1800" dirty="0">
                          <a:effectLst/>
                        </a:rPr>
                        <a:t> de </a:t>
                      </a:r>
                      <a:r>
                        <a:rPr lang="en-US" sz="1800" dirty="0" err="1">
                          <a:effectLst/>
                        </a:rPr>
                        <a:t>evacuare</a:t>
                      </a:r>
                      <a:r>
                        <a:rPr lang="en-US" sz="1800" dirty="0">
                          <a:effectLst/>
                        </a:rPr>
                        <a:t> </a:t>
                      </a:r>
                      <a:r>
                        <a:rPr lang="en-US" sz="1800" dirty="0" err="1">
                          <a:effectLst/>
                        </a:rPr>
                        <a:t>şi</a:t>
                      </a:r>
                      <a:r>
                        <a:rPr lang="en-US" sz="1800" dirty="0">
                          <a:effectLst/>
                        </a:rPr>
                        <a:t> </a:t>
                      </a:r>
                      <a:r>
                        <a:rPr lang="en-US" sz="1800" dirty="0" err="1">
                          <a:effectLst/>
                        </a:rPr>
                        <a:t>dispersie</a:t>
                      </a:r>
                      <a:r>
                        <a:rPr lang="en-US" sz="1800" dirty="0">
                          <a:effectLst/>
                        </a:rPr>
                        <a:t> cu H=12 m </a:t>
                      </a:r>
                      <a:r>
                        <a:rPr lang="en-US" sz="1800" dirty="0" err="1">
                          <a:effectLst/>
                        </a:rPr>
                        <a:t>si</a:t>
                      </a:r>
                      <a:r>
                        <a:rPr lang="en-US" sz="1800" dirty="0">
                          <a:effectLst/>
                        </a:rPr>
                        <a:t> S=0,36 m (600 x 600 mm), </a:t>
                      </a:r>
                      <a:r>
                        <a:rPr lang="en-US" sz="1800" dirty="0" err="1">
                          <a:effectLst/>
                        </a:rPr>
                        <a:t>provenit</a:t>
                      </a:r>
                      <a:r>
                        <a:rPr lang="en-US" sz="1800" dirty="0">
                          <a:effectLst/>
                        </a:rPr>
                        <a:t> de la </a:t>
                      </a:r>
                      <a:r>
                        <a:rPr lang="en-US" sz="1800" dirty="0" err="1">
                          <a:effectLst/>
                        </a:rPr>
                        <a:t>ventilatie</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360648"/>
                  </a:ext>
                </a:extLst>
              </a:tr>
            </a:tbl>
          </a:graphicData>
        </a:graphic>
      </p:graphicFrame>
    </p:spTree>
    <p:extLst>
      <p:ext uri="{BB962C8B-B14F-4D97-AF65-F5344CB8AC3E}">
        <p14:creationId xmlns:p14="http://schemas.microsoft.com/office/powerpoint/2010/main" val="147169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B120-D480-4B2B-AC27-109ABBA6C734}"/>
              </a:ext>
            </a:extLst>
          </p:cNvPr>
          <p:cNvSpPr>
            <a:spLocks noGrp="1"/>
          </p:cNvSpPr>
          <p:nvPr>
            <p:ph type="title"/>
          </p:nvPr>
        </p:nvSpPr>
        <p:spPr>
          <a:xfrm>
            <a:off x="876300" y="917659"/>
            <a:ext cx="14897100" cy="646331"/>
          </a:xfrm>
        </p:spPr>
        <p:txBody>
          <a:bodyPr/>
          <a:lstStyle/>
          <a:p>
            <a:r>
              <a:rPr lang="en-US" sz="4000" dirty="0">
                <a:solidFill>
                  <a:srgbClr val="009EE0"/>
                </a:solidFill>
              </a:rPr>
              <a:t>4. </a:t>
            </a:r>
            <a:r>
              <a:rPr lang="en-US" sz="4000" dirty="0" err="1">
                <a:solidFill>
                  <a:srgbClr val="009EE0"/>
                </a:solidFill>
              </a:rPr>
              <a:t>Monitorizarea</a:t>
            </a:r>
            <a:r>
              <a:rPr lang="en-US" sz="4000" dirty="0">
                <a:solidFill>
                  <a:srgbClr val="009EE0"/>
                </a:solidFill>
              </a:rPr>
              <a:t> </a:t>
            </a:r>
            <a:r>
              <a:rPr lang="en-US" sz="4000" dirty="0" err="1">
                <a:solidFill>
                  <a:srgbClr val="009EE0"/>
                </a:solidFill>
              </a:rPr>
              <a:t>surselor</a:t>
            </a:r>
            <a:r>
              <a:rPr lang="en-US" sz="4000" dirty="0">
                <a:solidFill>
                  <a:srgbClr val="009EE0"/>
                </a:solidFill>
              </a:rPr>
              <a:t> de </a:t>
            </a:r>
            <a:r>
              <a:rPr lang="en-US" sz="4000" dirty="0" err="1">
                <a:solidFill>
                  <a:srgbClr val="009EE0"/>
                </a:solidFill>
              </a:rPr>
              <a:t>emisii</a:t>
            </a:r>
            <a:r>
              <a:rPr lang="en-US" sz="4000" dirty="0">
                <a:solidFill>
                  <a:srgbClr val="009EE0"/>
                </a:solidFill>
              </a:rPr>
              <a:t> </a:t>
            </a:r>
          </a:p>
        </p:txBody>
      </p:sp>
      <p:sp>
        <p:nvSpPr>
          <p:cNvPr id="3" name="Text Placeholder 2">
            <a:extLst>
              <a:ext uri="{FF2B5EF4-FFF2-40B4-BE49-F238E27FC236}">
                <a16:creationId xmlns:a16="http://schemas.microsoft.com/office/drawing/2014/main" id="{8FBE8AAA-F917-4638-AA3A-748C0874C8BE}"/>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5235064A-FC8D-4F78-9D74-80D7D7A201FE}"/>
              </a:ext>
            </a:extLst>
          </p:cNvPr>
          <p:cNvSpPr>
            <a:spLocks noGrp="1"/>
          </p:cNvSpPr>
          <p:nvPr>
            <p:ph type="body" sz="quarter" idx="14"/>
          </p:nvPr>
        </p:nvSpPr>
        <p:spPr>
          <a:xfrm>
            <a:off x="11201400" y="2819400"/>
            <a:ext cx="4957011" cy="5510481"/>
          </a:xfrm>
        </p:spPr>
        <p:txBody>
          <a:bodyPr/>
          <a:lstStyle/>
          <a:p>
            <a:endParaRPr lang="en-US" dirty="0"/>
          </a:p>
        </p:txBody>
      </p:sp>
      <p:sp>
        <p:nvSpPr>
          <p:cNvPr id="5" name="Slide Number Placeholder 4">
            <a:extLst>
              <a:ext uri="{FF2B5EF4-FFF2-40B4-BE49-F238E27FC236}">
                <a16:creationId xmlns:a16="http://schemas.microsoft.com/office/drawing/2014/main" id="{6B0350FF-7932-46EA-833E-19BB61752CCA}"/>
              </a:ext>
            </a:extLst>
          </p:cNvPr>
          <p:cNvSpPr>
            <a:spLocks noGrp="1"/>
          </p:cNvSpPr>
          <p:nvPr>
            <p:ph type="sldNum" sz="quarter" idx="10"/>
          </p:nvPr>
        </p:nvSpPr>
        <p:spPr/>
        <p:txBody>
          <a:bodyPr/>
          <a:lstStyle/>
          <a:p>
            <a:fld id="{DAAAE1F0-3E12-4C20-AFD1-DEB6350826B4}" type="slidenum">
              <a:rPr lang="de-AT" smtClean="0"/>
              <a:pPr/>
              <a:t>11</a:t>
            </a:fld>
            <a:endParaRPr lang="de-AT" dirty="0"/>
          </a:p>
        </p:txBody>
      </p:sp>
      <p:pic>
        <p:nvPicPr>
          <p:cNvPr id="12" name="Picture 11" descr="C:\Users\mvr\AppData\Local\Microsoft\Windows\INetCacheContent.Word\2017-10-23 14_46_45-Microsoft Edge.jpg"/>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2238660"/>
            <a:ext cx="4957010" cy="7369929"/>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1500337856"/>
              </p:ext>
            </p:extLst>
          </p:nvPr>
        </p:nvGraphicFramePr>
        <p:xfrm>
          <a:off x="762000" y="1959124"/>
          <a:ext cx="11887201" cy="8156274"/>
        </p:xfrm>
        <a:graphic>
          <a:graphicData uri="http://schemas.openxmlformats.org/drawingml/2006/table">
            <a:tbl>
              <a:tblPr firstRow="1" firstCol="1" bandRow="1">
                <a:tableStyleId>{5C22544A-7EE6-4342-B048-85BDC9FD1C3A}</a:tableStyleId>
              </a:tblPr>
              <a:tblGrid>
                <a:gridCol w="1028384">
                  <a:extLst>
                    <a:ext uri="{9D8B030D-6E8A-4147-A177-3AD203B41FA5}">
                      <a16:colId xmlns:a16="http://schemas.microsoft.com/office/drawing/2014/main" val="63174284"/>
                    </a:ext>
                  </a:extLst>
                </a:gridCol>
                <a:gridCol w="1441244">
                  <a:extLst>
                    <a:ext uri="{9D8B030D-6E8A-4147-A177-3AD203B41FA5}">
                      <a16:colId xmlns:a16="http://schemas.microsoft.com/office/drawing/2014/main" val="4053892061"/>
                    </a:ext>
                  </a:extLst>
                </a:gridCol>
                <a:gridCol w="1633537">
                  <a:extLst>
                    <a:ext uri="{9D8B030D-6E8A-4147-A177-3AD203B41FA5}">
                      <a16:colId xmlns:a16="http://schemas.microsoft.com/office/drawing/2014/main" val="2215517034"/>
                    </a:ext>
                  </a:extLst>
                </a:gridCol>
                <a:gridCol w="2274507">
                  <a:extLst>
                    <a:ext uri="{9D8B030D-6E8A-4147-A177-3AD203B41FA5}">
                      <a16:colId xmlns:a16="http://schemas.microsoft.com/office/drawing/2014/main" val="15602110"/>
                    </a:ext>
                  </a:extLst>
                </a:gridCol>
                <a:gridCol w="2036027">
                  <a:extLst>
                    <a:ext uri="{9D8B030D-6E8A-4147-A177-3AD203B41FA5}">
                      <a16:colId xmlns:a16="http://schemas.microsoft.com/office/drawing/2014/main" val="3729542395"/>
                    </a:ext>
                  </a:extLst>
                </a:gridCol>
                <a:gridCol w="1773984">
                  <a:extLst>
                    <a:ext uri="{9D8B030D-6E8A-4147-A177-3AD203B41FA5}">
                      <a16:colId xmlns:a16="http://schemas.microsoft.com/office/drawing/2014/main" val="2765020711"/>
                    </a:ext>
                  </a:extLst>
                </a:gridCol>
                <a:gridCol w="1699518">
                  <a:extLst>
                    <a:ext uri="{9D8B030D-6E8A-4147-A177-3AD203B41FA5}">
                      <a16:colId xmlns:a16="http://schemas.microsoft.com/office/drawing/2014/main" val="1497556074"/>
                    </a:ext>
                  </a:extLst>
                </a:gridCol>
              </a:tblGrid>
              <a:tr h="1272203">
                <a:tc>
                  <a:txBody>
                    <a:bodyPr/>
                    <a:lstStyle/>
                    <a:p>
                      <a:pPr>
                        <a:lnSpc>
                          <a:spcPct val="107000"/>
                        </a:lnSpc>
                        <a:spcAft>
                          <a:spcPts val="0"/>
                        </a:spcAft>
                      </a:pPr>
                      <a:r>
                        <a:rPr lang="ro-RO" sz="2000" dirty="0">
                          <a:effectLst/>
                        </a:rPr>
                        <a:t>Punct de emisie</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gn="ctr">
                        <a:lnSpc>
                          <a:spcPct val="107000"/>
                        </a:lnSpc>
                        <a:spcAft>
                          <a:spcPts val="0"/>
                        </a:spcAft>
                      </a:pPr>
                      <a:r>
                        <a:rPr lang="ro-RO" sz="2000" dirty="0">
                          <a:effectLst/>
                        </a:rPr>
                        <a:t>Poluant</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gn="ctr">
                        <a:lnSpc>
                          <a:spcPct val="107000"/>
                        </a:lnSpc>
                        <a:spcAft>
                          <a:spcPts val="0"/>
                        </a:spcAft>
                      </a:pPr>
                      <a:r>
                        <a:rPr lang="ro-RO" sz="2000" dirty="0">
                          <a:effectLst/>
                        </a:rPr>
                        <a:t>UM</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2000" dirty="0">
                          <a:effectLst/>
                        </a:rPr>
                        <a:t> </a:t>
                      </a:r>
                    </a:p>
                    <a:p>
                      <a:pPr algn="ctr">
                        <a:lnSpc>
                          <a:spcPct val="107000"/>
                        </a:lnSpc>
                        <a:spcAft>
                          <a:spcPts val="0"/>
                        </a:spcAft>
                      </a:pPr>
                      <a:r>
                        <a:rPr lang="ro-RO" sz="2000" dirty="0">
                          <a:effectLst/>
                        </a:rPr>
                        <a:t>VLE (conform AIM)</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gn="ctr">
                        <a:lnSpc>
                          <a:spcPct val="107000"/>
                        </a:lnSpc>
                        <a:spcAft>
                          <a:spcPts val="0"/>
                        </a:spcAft>
                      </a:pPr>
                      <a:r>
                        <a:rPr lang="ro-RO" sz="2000" dirty="0">
                          <a:effectLst/>
                        </a:rPr>
                        <a:t>VE (conform rapoartelor de analiza)</a:t>
                      </a:r>
                    </a:p>
                    <a:p>
                      <a:pPr algn="ctr">
                        <a:lnSpc>
                          <a:spcPct val="107000"/>
                        </a:lnSpc>
                        <a:spcAft>
                          <a:spcPts val="0"/>
                        </a:spcAft>
                      </a:pPr>
                      <a:r>
                        <a:rPr lang="ro-RO" sz="2000" dirty="0">
                          <a:effectLst/>
                        </a:rPr>
                        <a:t>2015</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nSpc>
                          <a:spcPct val="107000"/>
                        </a:lnSpc>
                        <a:spcAft>
                          <a:spcPts val="0"/>
                        </a:spcAft>
                      </a:pPr>
                      <a:r>
                        <a:rPr lang="ro-RO" sz="2000" dirty="0">
                          <a:effectLst/>
                        </a:rPr>
                        <a:t>VE(conform rapoartelor de analiza)</a:t>
                      </a:r>
                    </a:p>
                    <a:p>
                      <a:pPr algn="ctr">
                        <a:lnSpc>
                          <a:spcPct val="107000"/>
                        </a:lnSpc>
                        <a:spcAft>
                          <a:spcPts val="0"/>
                        </a:spcAft>
                      </a:pPr>
                      <a:r>
                        <a:rPr lang="ro-RO" sz="2000" dirty="0">
                          <a:effectLst/>
                        </a:rPr>
                        <a:t>2016</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nSpc>
                          <a:spcPct val="107000"/>
                        </a:lnSpc>
                        <a:spcAft>
                          <a:spcPts val="0"/>
                        </a:spcAft>
                      </a:pPr>
                      <a:r>
                        <a:rPr lang="ro-RO" sz="2000" dirty="0">
                          <a:effectLst/>
                        </a:rPr>
                        <a:t>VE(conform rapoartelor de analiza)</a:t>
                      </a:r>
                    </a:p>
                    <a:p>
                      <a:pPr algn="ctr">
                        <a:lnSpc>
                          <a:spcPct val="107000"/>
                        </a:lnSpc>
                        <a:spcAft>
                          <a:spcPts val="0"/>
                        </a:spcAft>
                      </a:pPr>
                      <a:r>
                        <a:rPr lang="ro-RO" sz="2000" dirty="0">
                          <a:effectLst/>
                        </a:rPr>
                        <a:t>2017-sem.I</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3113152"/>
                  </a:ext>
                </a:extLst>
              </a:tr>
              <a:tr h="252307">
                <a:tc>
                  <a:txBody>
                    <a:bodyPr/>
                    <a:lstStyle/>
                    <a:p>
                      <a:pPr algn="r">
                        <a:lnSpc>
                          <a:spcPct val="107000"/>
                        </a:lnSpc>
                        <a:spcAft>
                          <a:spcPts val="0"/>
                        </a:spcAft>
                      </a:pPr>
                      <a:r>
                        <a:rPr lang="it-IT" sz="1800" dirty="0">
                          <a:effectLst/>
                        </a:rPr>
                        <a:t>A.1.</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COV</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mgC/Nm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75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45,49</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55,86</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53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466731"/>
                  </a:ext>
                </a:extLst>
              </a:tr>
              <a:tr h="320092">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mg/Nm</a:t>
                      </a:r>
                      <a:r>
                        <a:rPr lang="en-US" sz="1800" baseline="30000" dirty="0">
                          <a:effectLst/>
                        </a:rPr>
                        <a:t>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1,237</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1,857</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2,25</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0011527"/>
                  </a:ext>
                </a:extLst>
              </a:tr>
              <a:tr h="480455">
                <a:tc>
                  <a:txBody>
                    <a:bodyPr/>
                    <a:lstStyle/>
                    <a:p>
                      <a:pPr algn="r">
                        <a:lnSpc>
                          <a:spcPct val="107000"/>
                        </a:lnSpc>
                        <a:spcAft>
                          <a:spcPts val="0"/>
                        </a:spcAft>
                      </a:pPr>
                      <a:r>
                        <a:rPr lang="it-IT" sz="1800" dirty="0">
                          <a:effectLst/>
                        </a:rPr>
                        <a:t>A.2.</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COV</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err="1">
                          <a:effectLst/>
                        </a:rPr>
                        <a:t>mgC</a:t>
                      </a:r>
                      <a:r>
                        <a:rPr lang="en-US" sz="1800" dirty="0">
                          <a:effectLst/>
                        </a:rPr>
                        <a:t>/Nm</a:t>
                      </a:r>
                      <a:r>
                        <a:rPr lang="en-US" sz="1800" baseline="30000" dirty="0">
                          <a:effectLst/>
                        </a:rPr>
                        <a:t>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75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36,5</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23,06</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8,67</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6837653"/>
                  </a:ext>
                </a:extLst>
              </a:tr>
              <a:tr h="252307">
                <a:tc>
                  <a:txBody>
                    <a:bodyPr/>
                    <a:lstStyle/>
                    <a:p>
                      <a:pPr algn="r">
                        <a:lnSpc>
                          <a:spcPct val="107000"/>
                        </a:lnSpc>
                        <a:spcAft>
                          <a:spcPts val="0"/>
                        </a:spcAft>
                      </a:pPr>
                      <a:r>
                        <a:rPr lang="it-IT" sz="1800">
                          <a:effectLst/>
                        </a:rPr>
                        <a:t> </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1,252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1,286</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1,545</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6868928"/>
                  </a:ext>
                </a:extLst>
              </a:tr>
              <a:tr h="252307">
                <a:tc>
                  <a:txBody>
                    <a:bodyPr/>
                    <a:lstStyle/>
                    <a:p>
                      <a:pPr algn="r">
                        <a:lnSpc>
                          <a:spcPct val="107000"/>
                        </a:lnSpc>
                        <a:spcAft>
                          <a:spcPts val="0"/>
                        </a:spcAft>
                      </a:pPr>
                      <a:r>
                        <a:rPr lang="it-IT" sz="1800">
                          <a:effectLst/>
                        </a:rPr>
                        <a:t>A.3.</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solidFill>
                            <a:srgbClr val="FF0000"/>
                          </a:solidFill>
                          <a:effectLst/>
                        </a:rPr>
                        <a:t>      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2,241</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1,392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2,091</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6088470"/>
                  </a:ext>
                </a:extLst>
              </a:tr>
              <a:tr h="252307">
                <a:tc>
                  <a:txBody>
                    <a:bodyPr/>
                    <a:lstStyle/>
                    <a:p>
                      <a:pPr algn="r">
                        <a:lnSpc>
                          <a:spcPct val="107000"/>
                        </a:lnSpc>
                        <a:spcAft>
                          <a:spcPts val="0"/>
                        </a:spcAft>
                      </a:pPr>
                      <a:r>
                        <a:rPr lang="it-IT" sz="1800" dirty="0">
                          <a:effectLst/>
                        </a:rPr>
                        <a:t>A.4.</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solidFill>
                            <a:srgbClr val="FF0000"/>
                          </a:solidFill>
                          <a:effectLst/>
                        </a:rPr>
                        <a:t>      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2,281</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1,640</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2,083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6823986"/>
                  </a:ext>
                </a:extLst>
              </a:tr>
              <a:tr h="504613">
                <a:tc>
                  <a:txBody>
                    <a:bodyPr/>
                    <a:lstStyle/>
                    <a:p>
                      <a:pPr algn="r">
                        <a:lnSpc>
                          <a:spcPct val="107000"/>
                        </a:lnSpc>
                        <a:spcAft>
                          <a:spcPts val="0"/>
                        </a:spcAft>
                      </a:pPr>
                      <a:r>
                        <a:rPr lang="ro-RO" sz="1800" dirty="0">
                          <a:effectLst/>
                        </a:rPr>
                        <a:t> </a:t>
                      </a:r>
                    </a:p>
                    <a:p>
                      <a:pPr algn="r">
                        <a:lnSpc>
                          <a:spcPct val="107000"/>
                        </a:lnSpc>
                        <a:spcAft>
                          <a:spcPts val="0"/>
                        </a:spcAft>
                      </a:pPr>
                      <a:r>
                        <a:rPr lang="ro-RO" sz="1800" dirty="0">
                          <a:effectLst/>
                        </a:rPr>
                        <a:t>A.5.</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o-RO" sz="1800">
                          <a:effectLst/>
                        </a:rPr>
                        <a:t> </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err="1">
                          <a:solidFill>
                            <a:srgbClr val="FF0000"/>
                          </a:solidFill>
                          <a:effectLst/>
                        </a:rPr>
                        <a:t>Motorina</a:t>
                      </a:r>
                      <a:r>
                        <a:rPr lang="en-US" sz="1800" dirty="0">
                          <a:solidFill>
                            <a:srgbClr val="FF0000"/>
                          </a:solidFill>
                          <a:effectLst/>
                        </a:rPr>
                        <a:t>/Gaze </a:t>
                      </a:r>
                      <a:r>
                        <a:rPr lang="en-US" sz="1800" dirty="0" err="1">
                          <a:solidFill>
                            <a:srgbClr val="FF0000"/>
                          </a:solidFill>
                          <a:effectLst/>
                        </a:rPr>
                        <a:t>naturale</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Gaze </a:t>
                      </a:r>
                      <a:r>
                        <a:rPr lang="en-US" sz="1800" dirty="0" err="1">
                          <a:effectLst/>
                        </a:rPr>
                        <a:t>naturale</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Gaze naturale</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Gaze naturale</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5749135"/>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solidFill>
                            <a:srgbClr val="FF0000"/>
                          </a:solidFill>
                          <a:effectLst/>
                        </a:rPr>
                        <a:t>3,5</a:t>
                      </a:r>
                      <a:endParaRPr lang="ro-RO"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0,833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0,862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0,625</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6131972"/>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NO</a:t>
                      </a:r>
                      <a:r>
                        <a:rPr lang="en-US" sz="1800" baseline="-25000">
                          <a:effectLst/>
                        </a:rPr>
                        <a:t>X</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245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91</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131,8</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165</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8653861"/>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SO</a:t>
                      </a:r>
                      <a:r>
                        <a:rPr lang="en-US" sz="1800" baseline="-25000">
                          <a:effectLst/>
                        </a:rPr>
                        <a:t>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solidFill>
                            <a:srgbClr val="FF0000"/>
                          </a:solidFill>
                          <a:effectLst/>
                        </a:rPr>
                        <a:t>24,5</a:t>
                      </a:r>
                      <a:endParaRPr lang="ro-RO"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&lt;20</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&lt;20</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&lt;20</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7589705"/>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CO</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70</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7,5</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&lt;5</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38</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930937"/>
                  </a:ext>
                </a:extLst>
              </a:tr>
              <a:tr h="252307">
                <a:tc>
                  <a:txBody>
                    <a:bodyPr/>
                    <a:lstStyle/>
                    <a:p>
                      <a:pPr algn="r">
                        <a:lnSpc>
                          <a:spcPct val="107000"/>
                        </a:lnSpc>
                        <a:spcAft>
                          <a:spcPts val="0"/>
                        </a:spcAft>
                      </a:pPr>
                      <a:r>
                        <a:rPr lang="it-IT" sz="1800" dirty="0">
                          <a:effectLst/>
                        </a:rPr>
                        <a:t>A.6.</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    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0,429</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1,238</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1,417</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1816670"/>
                  </a:ext>
                </a:extLst>
              </a:tr>
              <a:tr h="480455">
                <a:tc>
                  <a:txBody>
                    <a:bodyPr/>
                    <a:lstStyle/>
                    <a:p>
                      <a:pPr algn="r">
                        <a:lnSpc>
                          <a:spcPct val="107000"/>
                        </a:lnSpc>
                        <a:spcAft>
                          <a:spcPts val="0"/>
                        </a:spcAft>
                      </a:pPr>
                      <a:r>
                        <a:rPr lang="it-IT" sz="1800" dirty="0">
                          <a:effectLst/>
                        </a:rPr>
                        <a:t>A.7.</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 </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o-RO" sz="1800">
                          <a:effectLst/>
                        </a:rPr>
                        <a:t> </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solidFill>
                            <a:srgbClr val="FF0000"/>
                          </a:solidFill>
                          <a:effectLst/>
                        </a:rPr>
                        <a:t> </a:t>
                      </a:r>
                      <a:r>
                        <a:rPr lang="en-US" sz="1800" dirty="0" err="1">
                          <a:solidFill>
                            <a:srgbClr val="FF0000"/>
                          </a:solidFill>
                          <a:effectLst/>
                        </a:rPr>
                        <a:t>Motorina</a:t>
                      </a:r>
                      <a:r>
                        <a:rPr lang="en-US" sz="1800" dirty="0">
                          <a:solidFill>
                            <a:srgbClr val="FF0000"/>
                          </a:solidFill>
                          <a:effectLst/>
                        </a:rPr>
                        <a:t>/</a:t>
                      </a:r>
                      <a:endParaRPr lang="ro-RO" sz="1800" dirty="0">
                        <a:solidFill>
                          <a:srgbClr val="FF0000"/>
                        </a:solidFill>
                        <a:effectLst/>
                      </a:endParaRPr>
                    </a:p>
                    <a:p>
                      <a:pPr algn="r">
                        <a:spcAft>
                          <a:spcPts val="0"/>
                        </a:spcAft>
                      </a:pPr>
                      <a:r>
                        <a:rPr lang="en-US" sz="1800" dirty="0">
                          <a:solidFill>
                            <a:srgbClr val="FF0000"/>
                          </a:solidFill>
                          <a:effectLst/>
                        </a:rPr>
                        <a:t>Gaze </a:t>
                      </a:r>
                      <a:r>
                        <a:rPr lang="en-US" sz="1800" dirty="0" err="1">
                          <a:solidFill>
                            <a:srgbClr val="FF0000"/>
                          </a:solidFill>
                          <a:effectLst/>
                        </a:rPr>
                        <a:t>naturale</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Gaze</a:t>
                      </a:r>
                      <a:endParaRPr lang="ro-RO" sz="1800" dirty="0">
                        <a:effectLst/>
                      </a:endParaRPr>
                    </a:p>
                    <a:p>
                      <a:pPr algn="r">
                        <a:spcAft>
                          <a:spcPts val="0"/>
                        </a:spcAft>
                      </a:pPr>
                      <a:r>
                        <a:rPr lang="en-US" sz="1800" dirty="0">
                          <a:effectLst/>
                        </a:rPr>
                        <a:t> </a:t>
                      </a:r>
                      <a:r>
                        <a:rPr lang="en-US" sz="1800" dirty="0" err="1">
                          <a:effectLst/>
                        </a:rPr>
                        <a:t>naturale</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Gaze </a:t>
                      </a:r>
                      <a:r>
                        <a:rPr lang="en-US" sz="1800" dirty="0" err="1">
                          <a:effectLst/>
                        </a:rPr>
                        <a:t>naturale</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Gaze naturale</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9970357"/>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0,214</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   0,640</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0,583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6592165"/>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NO</a:t>
                      </a:r>
                      <a:r>
                        <a:rPr lang="en-US" sz="1800" baseline="-25000">
                          <a:effectLst/>
                        </a:rPr>
                        <a:t>X</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245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60,33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62,15</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112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672947"/>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SO</a:t>
                      </a:r>
                      <a:r>
                        <a:rPr lang="en-US" sz="1800" baseline="-25000">
                          <a:effectLst/>
                        </a:rPr>
                        <a:t>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24,5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&lt;20</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&lt;20</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&lt;20</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5301909"/>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CO</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mg/Nm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70</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46,66</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20</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24</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4689775"/>
                  </a:ext>
                </a:extLst>
              </a:tr>
              <a:tr h="480455">
                <a:tc>
                  <a:txBody>
                    <a:bodyPr/>
                    <a:lstStyle/>
                    <a:p>
                      <a:pPr algn="r">
                        <a:lnSpc>
                          <a:spcPct val="107000"/>
                        </a:lnSpc>
                        <a:spcAft>
                          <a:spcPts val="0"/>
                        </a:spcAft>
                      </a:pPr>
                      <a:r>
                        <a:rPr lang="it-IT" sz="1800" dirty="0">
                          <a:effectLst/>
                        </a:rPr>
                        <a:t>A.8.</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COV</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a:effectLst/>
                        </a:rPr>
                        <a:t>     mgC/Nm</a:t>
                      </a:r>
                      <a:r>
                        <a:rPr lang="en-US" sz="1800" baseline="30000">
                          <a:effectLst/>
                        </a:rPr>
                        <a:t>3</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75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a:effectLst/>
                        </a:rPr>
                        <a:t>2,29</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4,95</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3,3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727106"/>
                  </a:ext>
                </a:extLst>
              </a:tr>
              <a:tr h="252307">
                <a:tc>
                  <a:txBody>
                    <a:bodyPr/>
                    <a:lstStyle/>
                    <a:p>
                      <a:pPr algn="r">
                        <a:lnSpc>
                          <a:spcPct val="107000"/>
                        </a:lnSpc>
                        <a:spcAft>
                          <a:spcPts val="0"/>
                        </a:spcAft>
                      </a:pPr>
                      <a:r>
                        <a:rPr lang="it-IT"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r">
                        <a:spcAft>
                          <a:spcPts val="0"/>
                        </a:spcAft>
                      </a:pPr>
                      <a:r>
                        <a:rPr lang="en-US" sz="1800" dirty="0" err="1">
                          <a:effectLst/>
                        </a:rPr>
                        <a:t>Pulberi</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800" dirty="0">
                          <a:effectLst/>
                        </a:rPr>
                        <a:t>      mg/Nm</a:t>
                      </a:r>
                      <a:r>
                        <a:rPr lang="en-US" sz="1800" baseline="30000" dirty="0">
                          <a:effectLst/>
                        </a:rPr>
                        <a:t>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solidFill>
                            <a:srgbClr val="FF0000"/>
                          </a:solidFill>
                          <a:effectLst/>
                        </a:rPr>
                        <a:t>35</a:t>
                      </a:r>
                      <a:endParaRPr lang="ro-RO"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0,071</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1,107</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r">
                        <a:spcAft>
                          <a:spcPts val="0"/>
                        </a:spcAft>
                      </a:pPr>
                      <a:r>
                        <a:rPr lang="en-US" sz="1800" dirty="0">
                          <a:effectLst/>
                        </a:rPr>
                        <a:t>1,143</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5539503"/>
                  </a:ext>
                </a:extLst>
              </a:tr>
            </a:tbl>
          </a:graphicData>
        </a:graphic>
      </p:graphicFrame>
    </p:spTree>
    <p:extLst>
      <p:ext uri="{BB962C8B-B14F-4D97-AF65-F5344CB8AC3E}">
        <p14:creationId xmlns:p14="http://schemas.microsoft.com/office/powerpoint/2010/main" val="414300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D203-E84B-4C16-BA28-5510282E2EA7}"/>
              </a:ext>
            </a:extLst>
          </p:cNvPr>
          <p:cNvSpPr>
            <a:spLocks noGrp="1"/>
          </p:cNvSpPr>
          <p:nvPr>
            <p:ph type="title"/>
          </p:nvPr>
        </p:nvSpPr>
        <p:spPr>
          <a:xfrm>
            <a:off x="876300" y="917659"/>
            <a:ext cx="7581900" cy="646331"/>
          </a:xfrm>
        </p:spPr>
        <p:txBody>
          <a:bodyPr/>
          <a:lstStyle/>
          <a:p>
            <a:r>
              <a:rPr lang="en-US" sz="4000" dirty="0">
                <a:solidFill>
                  <a:srgbClr val="009EE0"/>
                </a:solidFill>
              </a:rPr>
              <a:t>5. </a:t>
            </a:r>
            <a:r>
              <a:rPr lang="en-US" sz="4000" dirty="0" err="1">
                <a:solidFill>
                  <a:srgbClr val="009EE0"/>
                </a:solidFill>
              </a:rPr>
              <a:t>Frecventa</a:t>
            </a:r>
            <a:r>
              <a:rPr lang="en-US" sz="4000" dirty="0">
                <a:solidFill>
                  <a:srgbClr val="009EE0"/>
                </a:solidFill>
              </a:rPr>
              <a:t> </a:t>
            </a:r>
            <a:r>
              <a:rPr lang="en-US" sz="4000" dirty="0" err="1">
                <a:solidFill>
                  <a:srgbClr val="009EE0"/>
                </a:solidFill>
              </a:rPr>
              <a:t>monitorizarii</a:t>
            </a:r>
            <a:endParaRPr lang="en-US" sz="4000" dirty="0">
              <a:solidFill>
                <a:srgbClr val="009EE0"/>
              </a:solidFill>
            </a:endParaRPr>
          </a:p>
        </p:txBody>
      </p:sp>
      <p:sp>
        <p:nvSpPr>
          <p:cNvPr id="3" name="Text Placeholder 2">
            <a:extLst>
              <a:ext uri="{FF2B5EF4-FFF2-40B4-BE49-F238E27FC236}">
                <a16:creationId xmlns:a16="http://schemas.microsoft.com/office/drawing/2014/main" id="{25F7E26D-5E32-42DF-912F-40DF9E597BCD}"/>
              </a:ext>
            </a:extLst>
          </p:cNvPr>
          <p:cNvSpPr>
            <a:spLocks noGrp="1"/>
          </p:cNvSpPr>
          <p:nvPr>
            <p:ph type="body"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BC52AF-6418-463C-AA91-1A2AC0099AEF}"/>
              </a:ext>
            </a:extLst>
          </p:cNvPr>
          <p:cNvSpPr>
            <a:spLocks noGrp="1"/>
          </p:cNvSpPr>
          <p:nvPr>
            <p:ph type="sldNum" sz="quarter" idx="10"/>
          </p:nvPr>
        </p:nvSpPr>
        <p:spPr/>
        <p:txBody>
          <a:bodyPr/>
          <a:lstStyle/>
          <a:p>
            <a:fld id="{DAAAE1F0-3E12-4C20-AFD1-DEB6350826B4}" type="slidenum">
              <a:rPr lang="de-AT" smtClean="0"/>
              <a:pPr/>
              <a:t>12</a:t>
            </a:fld>
            <a:endParaRPr lang="de-AT" dirty="0"/>
          </a:p>
        </p:txBody>
      </p:sp>
      <p:graphicFrame>
        <p:nvGraphicFramePr>
          <p:cNvPr id="6" name="Table 5"/>
          <p:cNvGraphicFramePr>
            <a:graphicFrameLocks noGrp="1"/>
          </p:cNvGraphicFramePr>
          <p:nvPr>
            <p:extLst>
              <p:ext uri="{D42A27DB-BD31-4B8C-83A1-F6EECF244321}">
                <p14:modId xmlns:p14="http://schemas.microsoft.com/office/powerpoint/2010/main" val="3159273164"/>
              </p:ext>
            </p:extLst>
          </p:nvPr>
        </p:nvGraphicFramePr>
        <p:xfrm>
          <a:off x="1066800" y="1959124"/>
          <a:ext cx="14401801" cy="7469738"/>
        </p:xfrm>
        <a:graphic>
          <a:graphicData uri="http://schemas.openxmlformats.org/drawingml/2006/table">
            <a:tbl>
              <a:tblPr firstRow="1" firstCol="1" bandRow="1">
                <a:tableStyleId>{5C22544A-7EE6-4342-B048-85BDC9FD1C3A}</a:tableStyleId>
              </a:tblPr>
              <a:tblGrid>
                <a:gridCol w="2533590">
                  <a:extLst>
                    <a:ext uri="{9D8B030D-6E8A-4147-A177-3AD203B41FA5}">
                      <a16:colId xmlns:a16="http://schemas.microsoft.com/office/drawing/2014/main" val="2433418491"/>
                    </a:ext>
                  </a:extLst>
                </a:gridCol>
                <a:gridCol w="4896997">
                  <a:extLst>
                    <a:ext uri="{9D8B030D-6E8A-4147-A177-3AD203B41FA5}">
                      <a16:colId xmlns:a16="http://schemas.microsoft.com/office/drawing/2014/main" val="3918568436"/>
                    </a:ext>
                  </a:extLst>
                </a:gridCol>
                <a:gridCol w="3485607">
                  <a:extLst>
                    <a:ext uri="{9D8B030D-6E8A-4147-A177-3AD203B41FA5}">
                      <a16:colId xmlns:a16="http://schemas.microsoft.com/office/drawing/2014/main" val="2119445019"/>
                    </a:ext>
                  </a:extLst>
                </a:gridCol>
                <a:gridCol w="3485607">
                  <a:extLst>
                    <a:ext uri="{9D8B030D-6E8A-4147-A177-3AD203B41FA5}">
                      <a16:colId xmlns:a16="http://schemas.microsoft.com/office/drawing/2014/main" val="2687444060"/>
                    </a:ext>
                  </a:extLst>
                </a:gridCol>
              </a:tblGrid>
              <a:tr h="945563">
                <a:tc>
                  <a:txBody>
                    <a:bodyPr/>
                    <a:lstStyle/>
                    <a:p>
                      <a:pPr>
                        <a:lnSpc>
                          <a:spcPct val="107000"/>
                        </a:lnSpc>
                        <a:spcAft>
                          <a:spcPts val="0"/>
                        </a:spcAft>
                      </a:pPr>
                      <a:r>
                        <a:rPr lang="ro-RO" sz="2000" dirty="0">
                          <a:effectLst/>
                        </a:rPr>
                        <a:t>Punct de emisie</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gn="ctr">
                        <a:lnSpc>
                          <a:spcPct val="107000"/>
                        </a:lnSpc>
                        <a:spcAft>
                          <a:spcPts val="0"/>
                        </a:spcAft>
                      </a:pPr>
                      <a:r>
                        <a:rPr lang="ro-RO" sz="2000" dirty="0">
                          <a:effectLst/>
                        </a:rPr>
                        <a:t>Denumirea sursei</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gn="ctr">
                        <a:lnSpc>
                          <a:spcPct val="107000"/>
                        </a:lnSpc>
                        <a:spcAft>
                          <a:spcPts val="0"/>
                        </a:spcAft>
                      </a:pPr>
                      <a:r>
                        <a:rPr lang="ro-RO" sz="2000" dirty="0">
                          <a:effectLst/>
                        </a:rPr>
                        <a:t>Poluant</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2000" dirty="0">
                          <a:effectLst/>
                        </a:rPr>
                        <a:t> </a:t>
                      </a:r>
                    </a:p>
                    <a:p>
                      <a:pPr algn="ctr">
                        <a:lnSpc>
                          <a:spcPct val="107000"/>
                        </a:lnSpc>
                        <a:spcAft>
                          <a:spcPts val="0"/>
                        </a:spcAft>
                      </a:pPr>
                      <a:r>
                        <a:rPr lang="ro-RO" sz="2000" dirty="0">
                          <a:effectLst/>
                        </a:rPr>
                        <a:t>Frecventa </a:t>
                      </a:r>
                    </a:p>
                    <a:p>
                      <a:pPr algn="ctr">
                        <a:lnSpc>
                          <a:spcPct val="107000"/>
                        </a:lnSpc>
                        <a:spcAft>
                          <a:spcPts val="0"/>
                        </a:spcAft>
                      </a:pPr>
                      <a:r>
                        <a:rPr lang="ro-RO" sz="2000" dirty="0">
                          <a:effectLst/>
                        </a:rPr>
                        <a:t>monitorizarii</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7411039"/>
                  </a:ext>
                </a:extLst>
              </a:tr>
              <a:tr h="299613">
                <a:tc rowSpan="2">
                  <a:txBody>
                    <a:bodyPr/>
                    <a:lstStyle/>
                    <a:p>
                      <a:pPr algn="ctr">
                        <a:lnSpc>
                          <a:spcPct val="107000"/>
                        </a:lnSpc>
                        <a:spcAft>
                          <a:spcPts val="0"/>
                        </a:spcAft>
                      </a:pPr>
                      <a:r>
                        <a:rPr lang="it-IT" sz="2000" dirty="0">
                          <a:effectLst/>
                        </a:rPr>
                        <a:t>A.1.</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ro-RO" sz="1800" dirty="0">
                          <a:effectLst/>
                        </a:rPr>
                        <a:t>Masina de confectionat tuburi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400">
                          <a:effectLst/>
                        </a:rPr>
                        <a:t>COV</a:t>
                      </a:r>
                      <a:endParaRPr lang="ro-R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semestrial</a:t>
                      </a:r>
                      <a:endParaRPr lang="ro-R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592563"/>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6094292"/>
                  </a:ext>
                </a:extLst>
              </a:tr>
              <a:tr h="307879">
                <a:tc rowSpan="2">
                  <a:txBody>
                    <a:bodyPr/>
                    <a:lstStyle/>
                    <a:p>
                      <a:pPr algn="ctr">
                        <a:lnSpc>
                          <a:spcPct val="107000"/>
                        </a:lnSpc>
                        <a:spcAft>
                          <a:spcPts val="0"/>
                        </a:spcAft>
                      </a:pPr>
                      <a:r>
                        <a:rPr lang="it-IT" sz="2000" dirty="0">
                          <a:effectLst/>
                        </a:rPr>
                        <a:t>A.2.</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ro-RO" sz="1800" dirty="0">
                          <a:effectLst/>
                        </a:rPr>
                        <a:t>Masina de confectionat tuburi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a:effectLst/>
                        </a:rPr>
                        <a:t>COV</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9574095"/>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dirty="0" err="1">
                          <a:effectLst/>
                        </a:rPr>
                        <a:t>Pulberi</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3636430"/>
                  </a:ext>
                </a:extLst>
              </a:tr>
              <a:tr h="312797">
                <a:tc>
                  <a:txBody>
                    <a:bodyPr/>
                    <a:lstStyle/>
                    <a:p>
                      <a:pPr algn="ctr">
                        <a:lnSpc>
                          <a:spcPct val="107000"/>
                        </a:lnSpc>
                        <a:spcAft>
                          <a:spcPts val="0"/>
                        </a:spcAft>
                      </a:pPr>
                      <a:r>
                        <a:rPr lang="it-IT" sz="2000" dirty="0">
                          <a:effectLst/>
                        </a:rPr>
                        <a:t>A.3.</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effectLst/>
                        </a:rPr>
                        <a:t>Masina de debitat tuburi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2621874"/>
                  </a:ext>
                </a:extLst>
              </a:tr>
              <a:tr h="312797">
                <a:tc>
                  <a:txBody>
                    <a:bodyPr/>
                    <a:lstStyle/>
                    <a:p>
                      <a:pPr algn="ctr">
                        <a:lnSpc>
                          <a:spcPct val="107000"/>
                        </a:lnSpc>
                        <a:spcAft>
                          <a:spcPts val="0"/>
                        </a:spcAft>
                      </a:pPr>
                      <a:r>
                        <a:rPr lang="it-IT" sz="2000" dirty="0">
                          <a:effectLst/>
                        </a:rPr>
                        <a:t>A.4.</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effectLst/>
                        </a:rPr>
                        <a:t>Masina de polizat mufe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809359"/>
                  </a:ext>
                </a:extLst>
              </a:tr>
              <a:tr h="312797">
                <a:tc rowSpan="5">
                  <a:txBody>
                    <a:bodyPr/>
                    <a:lstStyle/>
                    <a:p>
                      <a:pPr>
                        <a:lnSpc>
                          <a:spcPct val="107000"/>
                        </a:lnSpc>
                        <a:spcAft>
                          <a:spcPts val="0"/>
                        </a:spcAft>
                      </a:pPr>
                      <a:r>
                        <a:rPr lang="ro-RO" sz="2000" dirty="0">
                          <a:effectLst/>
                        </a:rPr>
                        <a:t> </a:t>
                      </a:r>
                    </a:p>
                    <a:p>
                      <a:pPr algn="ctr">
                        <a:lnSpc>
                          <a:spcPct val="107000"/>
                        </a:lnSpc>
                        <a:spcAft>
                          <a:spcPts val="0"/>
                        </a:spcAft>
                      </a:pPr>
                      <a:r>
                        <a:rPr lang="ro-RO" sz="2000" dirty="0">
                          <a:effectLst/>
                        </a:rPr>
                        <a:t>A.5</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gn="ctr">
                        <a:lnSpc>
                          <a:spcPct val="107000"/>
                        </a:lnSpc>
                        <a:spcAft>
                          <a:spcPts val="0"/>
                        </a:spcAft>
                      </a:pPr>
                      <a:r>
                        <a:rPr lang="ro-RO" sz="1800" dirty="0">
                          <a:effectLst/>
                        </a:rPr>
                        <a:t>Centrala termica</a:t>
                      </a:r>
                    </a:p>
                    <a:p>
                      <a:pPr algn="ctr">
                        <a:lnSpc>
                          <a:spcPct val="107000"/>
                        </a:lnSpc>
                        <a:spcAft>
                          <a:spcPts val="0"/>
                        </a:spcAft>
                      </a:pPr>
                      <a:r>
                        <a:rPr lang="ro-RO"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ro-RO" sz="1800">
                          <a:effectLst/>
                        </a:rPr>
                        <a:t> </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o-RO"/>
                    </a:p>
                  </a:txBody>
                  <a:tcPr/>
                </a:tc>
                <a:extLst>
                  <a:ext uri="{0D108BD9-81ED-4DB2-BD59-A6C34878D82A}">
                    <a16:rowId xmlns:a16="http://schemas.microsoft.com/office/drawing/2014/main" val="3397097875"/>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131354"/>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NO</a:t>
                      </a:r>
                      <a:r>
                        <a:rPr lang="en-US" sz="1800" baseline="-25000">
                          <a:effectLst/>
                        </a:rPr>
                        <a:t>X</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3024582"/>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SO</a:t>
                      </a:r>
                      <a:r>
                        <a:rPr lang="en-US" sz="1800" baseline="-25000">
                          <a:effectLst/>
                        </a:rPr>
                        <a:t>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1060746"/>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CO</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0561466"/>
                  </a:ext>
                </a:extLst>
              </a:tr>
              <a:tr h="624996">
                <a:tc>
                  <a:txBody>
                    <a:bodyPr/>
                    <a:lstStyle/>
                    <a:p>
                      <a:pPr algn="ctr">
                        <a:lnSpc>
                          <a:spcPct val="107000"/>
                        </a:lnSpc>
                        <a:spcAft>
                          <a:spcPts val="0"/>
                        </a:spcAft>
                      </a:pPr>
                      <a:r>
                        <a:rPr lang="it-IT" sz="2000" dirty="0">
                          <a:effectLst/>
                        </a:rPr>
                        <a:t>A.6.</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Hala productie fitinguri (laminare)</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8224832"/>
                  </a:ext>
                </a:extLst>
              </a:tr>
              <a:tr h="307879">
                <a:tc rowSpan="5">
                  <a:txBody>
                    <a:bodyPr/>
                    <a:lstStyle/>
                    <a:p>
                      <a:pPr algn="ctr">
                        <a:lnSpc>
                          <a:spcPct val="107000"/>
                        </a:lnSpc>
                        <a:spcAft>
                          <a:spcPts val="0"/>
                        </a:spcAft>
                      </a:pPr>
                      <a:r>
                        <a:rPr lang="it-IT" sz="2000" dirty="0">
                          <a:effectLst/>
                        </a:rPr>
                        <a:t>A.7.</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228600" algn="ctr">
                        <a:spcAft>
                          <a:spcPts val="0"/>
                        </a:spcAft>
                      </a:pPr>
                      <a:r>
                        <a:rPr lang="en-US" sz="1800" dirty="0" err="1">
                          <a:effectLst/>
                        </a:rPr>
                        <a:t>Centrala</a:t>
                      </a:r>
                      <a:r>
                        <a:rPr lang="en-US" sz="1800" dirty="0">
                          <a:effectLst/>
                        </a:rPr>
                        <a:t> </a:t>
                      </a:r>
                      <a:r>
                        <a:rPr lang="en-US" sz="1800" dirty="0" err="1">
                          <a:effectLst/>
                        </a:rPr>
                        <a:t>tratare</a:t>
                      </a:r>
                      <a:r>
                        <a:rPr lang="en-US" sz="1800" dirty="0">
                          <a:effectLst/>
                        </a:rPr>
                        <a:t> </a:t>
                      </a:r>
                      <a:r>
                        <a:rPr lang="en-US" sz="1800" dirty="0" err="1">
                          <a:effectLst/>
                        </a:rPr>
                        <a:t>si</a:t>
                      </a:r>
                      <a:r>
                        <a:rPr lang="en-US" sz="1800" dirty="0">
                          <a:effectLst/>
                        </a:rPr>
                        <a:t> </a:t>
                      </a:r>
                      <a:r>
                        <a:rPr lang="en-US" sz="1800" dirty="0" err="1">
                          <a:effectLst/>
                        </a:rPr>
                        <a:t>incalzire</a:t>
                      </a:r>
                      <a:r>
                        <a:rPr lang="en-US" sz="1800" dirty="0">
                          <a:effectLst/>
                        </a:rPr>
                        <a:t> </a:t>
                      </a:r>
                      <a:r>
                        <a:rPr lang="en-US" sz="1800" dirty="0" err="1">
                          <a:effectLst/>
                        </a:rPr>
                        <a:t>aer</a:t>
                      </a:r>
                      <a:r>
                        <a:rPr lang="en-US" sz="1800" dirty="0">
                          <a:effectLst/>
                        </a:rPr>
                        <a:t> KG TOP  WOLF Germania</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ctr">
                        <a:spcAft>
                          <a:spcPts val="0"/>
                        </a:spcAft>
                      </a:pPr>
                      <a:r>
                        <a:rPr lang="en-US" sz="1800">
                          <a:effectLst/>
                        </a:rPr>
                        <a:t> </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 </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6078617"/>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7793921"/>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NO</a:t>
                      </a:r>
                      <a:r>
                        <a:rPr lang="en-US" sz="1800" baseline="-25000">
                          <a:effectLst/>
                        </a:rPr>
                        <a:t>X</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4968038"/>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SO</a:t>
                      </a:r>
                      <a:r>
                        <a:rPr lang="en-US" sz="1800" baseline="-25000">
                          <a:effectLst/>
                        </a:rPr>
                        <a:t>2</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a:effectLst/>
                        </a:rPr>
                        <a:t>semestrial</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4873204"/>
                  </a:ext>
                </a:extLst>
              </a:tr>
              <a:tr h="307879">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CO</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3244187"/>
                  </a:ext>
                </a:extLst>
              </a:tr>
              <a:tr h="307879">
                <a:tc rowSpan="2">
                  <a:txBody>
                    <a:bodyPr/>
                    <a:lstStyle/>
                    <a:p>
                      <a:pPr algn="ctr">
                        <a:lnSpc>
                          <a:spcPct val="107000"/>
                        </a:lnSpc>
                        <a:spcAft>
                          <a:spcPts val="0"/>
                        </a:spcAft>
                      </a:pPr>
                      <a:r>
                        <a:rPr lang="it-IT" sz="2000" dirty="0">
                          <a:effectLst/>
                        </a:rPr>
                        <a:t>A.8.</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228600" algn="ctr">
                        <a:spcAft>
                          <a:spcPts val="0"/>
                        </a:spcAft>
                      </a:pPr>
                      <a:r>
                        <a:rPr lang="en-US" sz="1800" dirty="0" err="1">
                          <a:effectLst/>
                        </a:rPr>
                        <a:t>Centrala</a:t>
                      </a:r>
                      <a:r>
                        <a:rPr lang="en-US" sz="1800" dirty="0">
                          <a:effectLst/>
                        </a:rPr>
                        <a:t> </a:t>
                      </a:r>
                      <a:r>
                        <a:rPr lang="en-US" sz="1800" dirty="0" err="1">
                          <a:effectLst/>
                        </a:rPr>
                        <a:t>tratare</a:t>
                      </a:r>
                      <a:r>
                        <a:rPr lang="en-US" sz="1800" dirty="0">
                          <a:effectLst/>
                        </a:rPr>
                        <a:t> </a:t>
                      </a:r>
                      <a:r>
                        <a:rPr lang="en-US" sz="1800" dirty="0" err="1">
                          <a:effectLst/>
                        </a:rPr>
                        <a:t>si</a:t>
                      </a:r>
                      <a:r>
                        <a:rPr lang="en-US" sz="1800" dirty="0">
                          <a:effectLst/>
                        </a:rPr>
                        <a:t> </a:t>
                      </a:r>
                      <a:r>
                        <a:rPr lang="en-US" sz="1800" dirty="0" err="1">
                          <a:effectLst/>
                        </a:rPr>
                        <a:t>incalzire</a:t>
                      </a:r>
                      <a:r>
                        <a:rPr lang="en-US" sz="1800" dirty="0">
                          <a:effectLst/>
                        </a:rPr>
                        <a:t> </a:t>
                      </a:r>
                      <a:r>
                        <a:rPr lang="en-US" sz="1800" dirty="0" err="1">
                          <a:effectLst/>
                        </a:rPr>
                        <a:t>aer</a:t>
                      </a:r>
                      <a:r>
                        <a:rPr lang="en-US" sz="1800" dirty="0">
                          <a:effectLst/>
                        </a:rPr>
                        <a:t> KG TOP  WOLF Germania</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ctr">
                        <a:spcAft>
                          <a:spcPts val="0"/>
                        </a:spcAft>
                      </a:pPr>
                      <a:r>
                        <a:rPr lang="en-US" sz="1800">
                          <a:effectLst/>
                        </a:rPr>
                        <a:t>COV</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7548679"/>
                  </a:ext>
                </a:extLst>
              </a:tr>
              <a:tr h="599225">
                <a:tc vMerge="1">
                  <a:txBody>
                    <a:bodyPr/>
                    <a:lstStyle/>
                    <a:p>
                      <a:endParaRPr lang="ro-RO"/>
                    </a:p>
                  </a:txBody>
                  <a:tcPr/>
                </a:tc>
                <a:tc vMerge="1">
                  <a:txBody>
                    <a:bodyPr/>
                    <a:lstStyle/>
                    <a:p>
                      <a:endParaRPr lang="ro-RO"/>
                    </a:p>
                  </a:txBody>
                  <a:tcPr/>
                </a:tc>
                <a:tc>
                  <a:txBody>
                    <a:bodyPr/>
                    <a:lstStyle/>
                    <a:p>
                      <a:pPr marL="228600" algn="ctr">
                        <a:spcAft>
                          <a:spcPts val="0"/>
                        </a:spcAft>
                      </a:pPr>
                      <a:r>
                        <a:rPr lang="en-US" sz="1800">
                          <a:effectLst/>
                        </a:rPr>
                        <a:t>Pulberi</a:t>
                      </a:r>
                      <a:endParaRPr lang="ro-R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effectLst/>
                        </a:rPr>
                        <a:t>semestrial</a:t>
                      </a:r>
                      <a:endParaRPr lang="ro-R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03228"/>
                  </a:ext>
                </a:extLst>
              </a:tr>
            </a:tbl>
          </a:graphicData>
        </a:graphic>
      </p:graphicFrame>
    </p:spTree>
    <p:extLst>
      <p:ext uri="{BB962C8B-B14F-4D97-AF65-F5344CB8AC3E}">
        <p14:creationId xmlns:p14="http://schemas.microsoft.com/office/powerpoint/2010/main" val="197191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C402-714B-453A-94D6-454F9B5FAA9F}"/>
              </a:ext>
            </a:extLst>
          </p:cNvPr>
          <p:cNvSpPr>
            <a:spLocks noGrp="1"/>
          </p:cNvSpPr>
          <p:nvPr>
            <p:ph type="title"/>
          </p:nvPr>
        </p:nvSpPr>
        <p:spPr>
          <a:xfrm>
            <a:off x="1066800" y="571411"/>
            <a:ext cx="15468600" cy="1338828"/>
          </a:xfrm>
        </p:spPr>
        <p:txBody>
          <a:bodyPr/>
          <a:lstStyle/>
          <a:p>
            <a:r>
              <a:rPr lang="ro-RO" dirty="0">
                <a:solidFill>
                  <a:srgbClr val="009EE0"/>
                </a:solidFill>
              </a:rPr>
              <a:t>6.Tehnici aplicate de societate pentru conformare cu cerintele BAT pentru activitate</a:t>
            </a:r>
            <a:endParaRPr lang="en-US" dirty="0">
              <a:solidFill>
                <a:srgbClr val="009EE0"/>
              </a:solidFill>
            </a:endParaRPr>
          </a:p>
        </p:txBody>
      </p:sp>
      <p:sp>
        <p:nvSpPr>
          <p:cNvPr id="3" name="Text Placeholder 2">
            <a:extLst>
              <a:ext uri="{FF2B5EF4-FFF2-40B4-BE49-F238E27FC236}">
                <a16:creationId xmlns:a16="http://schemas.microsoft.com/office/drawing/2014/main" id="{33B39C7A-167F-42EB-8A32-B394E5EC92DE}"/>
              </a:ext>
            </a:extLst>
          </p:cNvPr>
          <p:cNvSpPr>
            <a:spLocks noGrp="1"/>
          </p:cNvSpPr>
          <p:nvPr>
            <p:ph type="body" sz="quarter" idx="11"/>
          </p:nvPr>
        </p:nvSpPr>
        <p:spPr>
          <a:xfrm>
            <a:off x="914400" y="2628900"/>
            <a:ext cx="16611599" cy="6477000"/>
          </a:xfrm>
        </p:spPr>
        <p:txBody>
          <a:bodyPr/>
          <a:lstStyle/>
          <a:p>
            <a:pPr algn="just">
              <a:buFontTx/>
              <a:buChar char="-"/>
            </a:pPr>
            <a:r>
              <a:rPr lang="en-US" dirty="0" err="1">
                <a:solidFill>
                  <a:schemeClr val="tx1"/>
                </a:solidFill>
              </a:rPr>
              <a:t>Sistem</a:t>
            </a:r>
            <a:r>
              <a:rPr lang="en-US" dirty="0">
                <a:solidFill>
                  <a:schemeClr val="tx1"/>
                </a:solidFill>
              </a:rPr>
              <a:t> de </a:t>
            </a:r>
            <a:r>
              <a:rPr lang="en-US" dirty="0" err="1">
                <a:solidFill>
                  <a:schemeClr val="tx1"/>
                </a:solidFill>
              </a:rPr>
              <a:t>ventilatilare</a:t>
            </a:r>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introducere</a:t>
            </a:r>
            <a:r>
              <a:rPr lang="en-US" dirty="0">
                <a:solidFill>
                  <a:schemeClr val="tx1"/>
                </a:solidFill>
              </a:rPr>
              <a:t> </a:t>
            </a:r>
            <a:r>
              <a:rPr lang="en-US" dirty="0" err="1">
                <a:solidFill>
                  <a:schemeClr val="tx1"/>
                </a:solidFill>
              </a:rPr>
              <a:t>aer</a:t>
            </a:r>
            <a:r>
              <a:rPr lang="en-US" dirty="0">
                <a:solidFill>
                  <a:schemeClr val="tx1"/>
                </a:solidFill>
              </a:rPr>
              <a:t> </a:t>
            </a:r>
            <a:r>
              <a:rPr lang="en-US" dirty="0" err="1">
                <a:solidFill>
                  <a:schemeClr val="tx1"/>
                </a:solidFill>
              </a:rPr>
              <a:t>proaspat</a:t>
            </a:r>
            <a:r>
              <a:rPr lang="en-US" dirty="0">
                <a:solidFill>
                  <a:schemeClr val="tx1"/>
                </a:solidFill>
              </a:rPr>
              <a:t>  in </a:t>
            </a:r>
            <a:r>
              <a:rPr lang="en-US" dirty="0" err="1">
                <a:solidFill>
                  <a:schemeClr val="tx1"/>
                </a:solidFill>
              </a:rPr>
              <a:t>hala</a:t>
            </a:r>
            <a:r>
              <a:rPr lang="en-US" dirty="0">
                <a:solidFill>
                  <a:schemeClr val="tx1"/>
                </a:solidFill>
              </a:rPr>
              <a:t> de </a:t>
            </a:r>
            <a:r>
              <a:rPr lang="en-US" dirty="0" err="1">
                <a:solidFill>
                  <a:schemeClr val="tx1"/>
                </a:solidFill>
              </a:rPr>
              <a:t>productie</a:t>
            </a:r>
            <a:r>
              <a:rPr lang="en-US" dirty="0">
                <a:solidFill>
                  <a:schemeClr val="tx1"/>
                </a:solidFill>
              </a:rPr>
              <a:t> </a:t>
            </a:r>
            <a:r>
              <a:rPr lang="en-US" dirty="0" err="1">
                <a:solidFill>
                  <a:schemeClr val="tx1"/>
                </a:solidFill>
              </a:rPr>
              <a:t>tuburi</a:t>
            </a:r>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mufe</a:t>
            </a:r>
            <a:r>
              <a:rPr lang="en-US" dirty="0">
                <a:solidFill>
                  <a:schemeClr val="tx1"/>
                </a:solidFill>
              </a:rPr>
              <a:t> </a:t>
            </a:r>
            <a:r>
              <a:rPr lang="en-US" dirty="0" err="1">
                <a:solidFill>
                  <a:schemeClr val="tx1"/>
                </a:solidFill>
              </a:rPr>
              <a:t>ce</a:t>
            </a:r>
            <a:r>
              <a:rPr lang="en-US" dirty="0">
                <a:solidFill>
                  <a:schemeClr val="tx1"/>
                </a:solidFill>
              </a:rPr>
              <a:t> </a:t>
            </a:r>
            <a:r>
              <a:rPr lang="en-US" dirty="0" err="1">
                <a:solidFill>
                  <a:schemeClr val="tx1"/>
                </a:solidFill>
              </a:rPr>
              <a:t>asigura</a:t>
            </a:r>
            <a:r>
              <a:rPr lang="en-US" dirty="0">
                <a:solidFill>
                  <a:schemeClr val="tx1"/>
                </a:solidFill>
              </a:rPr>
              <a:t> un </a:t>
            </a:r>
            <a:r>
              <a:rPr lang="en-US" dirty="0" err="1">
                <a:solidFill>
                  <a:schemeClr val="tx1"/>
                </a:solidFill>
              </a:rPr>
              <a:t>numar</a:t>
            </a:r>
            <a:r>
              <a:rPr lang="en-US" dirty="0">
                <a:solidFill>
                  <a:schemeClr val="tx1"/>
                </a:solidFill>
              </a:rPr>
              <a:t> de cca.4 sch. </a:t>
            </a:r>
            <a:r>
              <a:rPr lang="en-US" dirty="0" err="1">
                <a:solidFill>
                  <a:schemeClr val="tx1"/>
                </a:solidFill>
              </a:rPr>
              <a:t>orare</a:t>
            </a:r>
            <a:r>
              <a:rPr lang="en-US" dirty="0">
                <a:solidFill>
                  <a:schemeClr val="tx1"/>
                </a:solidFill>
              </a:rPr>
              <a:t> </a:t>
            </a:r>
            <a:r>
              <a:rPr lang="en-US" dirty="0" err="1">
                <a:solidFill>
                  <a:schemeClr val="tx1"/>
                </a:solidFill>
              </a:rPr>
              <a:t>vol.aer</a:t>
            </a:r>
            <a:r>
              <a:rPr lang="en-US" dirty="0">
                <a:solidFill>
                  <a:schemeClr val="tx1"/>
                </a:solidFill>
              </a:rPr>
              <a:t> </a:t>
            </a:r>
            <a:r>
              <a:rPr lang="en-US" dirty="0" err="1">
                <a:solidFill>
                  <a:schemeClr val="tx1"/>
                </a:solidFill>
              </a:rPr>
              <a:t>cca</a:t>
            </a:r>
            <a:r>
              <a:rPr lang="en-US" dirty="0">
                <a:solidFill>
                  <a:schemeClr val="tx1"/>
                </a:solidFill>
              </a:rPr>
              <a:t> 50.000 m3/h</a:t>
            </a:r>
          </a:p>
          <a:p>
            <a:pPr algn="just">
              <a:buFontTx/>
              <a:buChar char="-"/>
            </a:pPr>
            <a:r>
              <a:rPr lang="ro-RO" dirty="0">
                <a:solidFill>
                  <a:schemeClr val="tx1"/>
                </a:solidFill>
              </a:rPr>
              <a:t>Doua silozuri metalice supraterane, cu o capacitate de </a:t>
            </a:r>
            <a:r>
              <a:rPr lang="en-US" dirty="0">
                <a:solidFill>
                  <a:schemeClr val="tx1"/>
                </a:solidFill>
              </a:rPr>
              <a:t>45</a:t>
            </a:r>
            <a:r>
              <a:rPr lang="ro-RO" dirty="0">
                <a:solidFill>
                  <a:schemeClr val="tx1"/>
                </a:solidFill>
              </a:rPr>
              <a:t> mc fiecare, cu mecanism de incarcare-descarcare cu actiune pneumatica , dotate cu filtre cu saci pentru retinerea prafului;</a:t>
            </a:r>
          </a:p>
          <a:p>
            <a:pPr algn="just">
              <a:buFontTx/>
              <a:buChar char="-"/>
            </a:pPr>
            <a:r>
              <a:rPr lang="ro-RO" dirty="0">
                <a:solidFill>
                  <a:schemeClr val="tx1"/>
                </a:solidFill>
              </a:rPr>
              <a:t>Rezervoarele de rasini sunt amplasate intr-o incinta inchisa cu acoperis antiex si protejata cu pereti  din beton;</a:t>
            </a:r>
          </a:p>
          <a:p>
            <a:pPr algn="just">
              <a:buFontTx/>
              <a:buChar char="-"/>
            </a:pPr>
            <a:r>
              <a:rPr lang="ro-RO" dirty="0">
                <a:solidFill>
                  <a:schemeClr val="tx1"/>
                </a:solidFill>
              </a:rPr>
              <a:t>Sistem de retinere al prafului (filtre de saci) de la masina de taiat tuburi si de la masina de polizat mufe, cu o capacitate de </a:t>
            </a:r>
            <a:r>
              <a:rPr lang="en-US" dirty="0">
                <a:solidFill>
                  <a:schemeClr val="tx1"/>
                </a:solidFill>
              </a:rPr>
              <a:t>9000 </a:t>
            </a:r>
            <a:r>
              <a:rPr lang="ro-RO" dirty="0">
                <a:solidFill>
                  <a:schemeClr val="tx1"/>
                </a:solidFill>
              </a:rPr>
              <a:t>m</a:t>
            </a:r>
            <a:r>
              <a:rPr lang="en-US" dirty="0">
                <a:solidFill>
                  <a:schemeClr val="tx1"/>
                </a:solidFill>
              </a:rPr>
              <a:t>3</a:t>
            </a:r>
            <a:r>
              <a:rPr lang="ro-RO" dirty="0">
                <a:solidFill>
                  <a:schemeClr val="tx1"/>
                </a:solidFill>
              </a:rPr>
              <a:t>/h</a:t>
            </a:r>
            <a:r>
              <a:rPr lang="en-US" dirty="0">
                <a:solidFill>
                  <a:schemeClr val="tx1"/>
                </a:solidFill>
              </a:rPr>
              <a:t>, respective 5000 m3/h</a:t>
            </a:r>
            <a:endParaRPr lang="ro-RO" dirty="0">
              <a:solidFill>
                <a:schemeClr val="tx1"/>
              </a:solidFill>
            </a:endParaRPr>
          </a:p>
          <a:p>
            <a:pPr algn="just">
              <a:buFontTx/>
              <a:buChar char="-"/>
            </a:pPr>
            <a:r>
              <a:rPr lang="ro-RO" dirty="0">
                <a:solidFill>
                  <a:schemeClr val="tx1"/>
                </a:solidFill>
              </a:rPr>
              <a:t>Spatiile destinate depozitarii </a:t>
            </a:r>
            <a:r>
              <a:rPr lang="en-US" dirty="0" err="1">
                <a:solidFill>
                  <a:schemeClr val="tx1"/>
                </a:solidFill>
              </a:rPr>
              <a:t>substantelor</a:t>
            </a:r>
            <a:r>
              <a:rPr lang="en-US" dirty="0">
                <a:solidFill>
                  <a:schemeClr val="tx1"/>
                </a:solidFill>
              </a:rPr>
              <a:t> </a:t>
            </a:r>
            <a:r>
              <a:rPr lang="en-US" dirty="0" err="1">
                <a:solidFill>
                  <a:schemeClr val="tx1"/>
                </a:solidFill>
              </a:rPr>
              <a:t>periculoase</a:t>
            </a:r>
            <a:r>
              <a:rPr lang="ro-RO" dirty="0">
                <a:solidFill>
                  <a:schemeClr val="tx1"/>
                </a:solidFill>
              </a:rPr>
              <a:t> sunt</a:t>
            </a:r>
            <a:r>
              <a:rPr lang="en-US" dirty="0">
                <a:solidFill>
                  <a:schemeClr val="tx1"/>
                </a:solidFill>
              </a:rPr>
              <a:t> </a:t>
            </a:r>
            <a:r>
              <a:rPr lang="ro-RO" dirty="0">
                <a:solidFill>
                  <a:schemeClr val="tx1"/>
                </a:solidFill>
              </a:rPr>
              <a:t> acoperite si prevazute cu cuve de retentie;</a:t>
            </a:r>
          </a:p>
          <a:p>
            <a:pPr algn="just">
              <a:buFontTx/>
              <a:buChar char="-"/>
            </a:pPr>
            <a:r>
              <a:rPr lang="ro-RO" dirty="0">
                <a:solidFill>
                  <a:schemeClr val="tx1"/>
                </a:solidFill>
              </a:rPr>
              <a:t>Pentru fitinguri, instalatia de exhaustare praf are in componenta sistemul de canale evacuare amplasate in pardoseala zonei de polizare si sistemul de aspiratie si desprafuire ce se amplaseaza in afara halei de productie . Sistemul de exhaustare are o capacitate max. de 45.000 m³/h si are in componenta un ventilator cu motor antiex 55 KW, un sistem de filtre de cca 672 m², precum si un sistem de control automat.Intreg sistemul de exhaustare este construit pentru a raspunde cerintelor ATEX 95 Directiva 94/9/EC (sursa A6).</a:t>
            </a:r>
            <a:endParaRPr lang="en-US" dirty="0">
              <a:solidFill>
                <a:schemeClr val="tx1"/>
              </a:solidFill>
            </a:endParaRPr>
          </a:p>
          <a:p>
            <a:pPr algn="just">
              <a:buFontTx/>
              <a:buChar char="-"/>
            </a:pPr>
            <a:r>
              <a:rPr lang="en-US" dirty="0" err="1">
                <a:solidFill>
                  <a:schemeClr val="tx1"/>
                </a:solidFill>
              </a:rPr>
              <a:t>Centrala</a:t>
            </a:r>
            <a:r>
              <a:rPr lang="en-US" dirty="0">
                <a:solidFill>
                  <a:schemeClr val="tx1"/>
                </a:solidFill>
              </a:rPr>
              <a:t> </a:t>
            </a:r>
            <a:r>
              <a:rPr lang="en-US" dirty="0" err="1">
                <a:solidFill>
                  <a:schemeClr val="tx1"/>
                </a:solidFill>
              </a:rPr>
              <a:t>tratare</a:t>
            </a:r>
            <a:r>
              <a:rPr lang="en-US" dirty="0">
                <a:solidFill>
                  <a:schemeClr val="tx1"/>
                </a:solidFill>
              </a:rPr>
              <a:t> </a:t>
            </a:r>
            <a:r>
              <a:rPr lang="en-US" dirty="0" err="1">
                <a:solidFill>
                  <a:schemeClr val="tx1"/>
                </a:solidFill>
              </a:rPr>
              <a:t>aer</a:t>
            </a:r>
            <a:r>
              <a:rPr lang="en-US" dirty="0">
                <a:solidFill>
                  <a:schemeClr val="tx1"/>
                </a:solidFill>
              </a:rPr>
              <a:t> cu </a:t>
            </a:r>
            <a:r>
              <a:rPr lang="en-US" dirty="0" err="1">
                <a:solidFill>
                  <a:schemeClr val="tx1"/>
                </a:solidFill>
              </a:rPr>
              <a:t>sistem</a:t>
            </a:r>
            <a:r>
              <a:rPr lang="en-US" dirty="0">
                <a:solidFill>
                  <a:schemeClr val="tx1"/>
                </a:solidFill>
              </a:rPr>
              <a:t> de </a:t>
            </a:r>
            <a:r>
              <a:rPr lang="en-US" dirty="0" err="1">
                <a:solidFill>
                  <a:schemeClr val="tx1"/>
                </a:solidFill>
              </a:rPr>
              <a:t>incalzire</a:t>
            </a:r>
            <a:r>
              <a:rPr lang="en-US" dirty="0">
                <a:solidFill>
                  <a:schemeClr val="tx1"/>
                </a:solidFill>
              </a:rPr>
              <a:t> </a:t>
            </a:r>
            <a:r>
              <a:rPr lang="en-US" dirty="0" err="1">
                <a:solidFill>
                  <a:schemeClr val="tx1"/>
                </a:solidFill>
              </a:rPr>
              <a:t>pe</a:t>
            </a:r>
            <a:r>
              <a:rPr lang="en-US" dirty="0">
                <a:solidFill>
                  <a:schemeClr val="tx1"/>
                </a:solidFill>
              </a:rPr>
              <a:t> </a:t>
            </a:r>
            <a:r>
              <a:rPr lang="en-US" dirty="0" err="1">
                <a:solidFill>
                  <a:schemeClr val="tx1"/>
                </a:solidFill>
              </a:rPr>
              <a:t>timp</a:t>
            </a:r>
            <a:r>
              <a:rPr lang="en-US" dirty="0">
                <a:solidFill>
                  <a:schemeClr val="tx1"/>
                </a:solidFill>
              </a:rPr>
              <a:t> de </a:t>
            </a:r>
            <a:r>
              <a:rPr lang="en-US" dirty="0" err="1">
                <a:solidFill>
                  <a:schemeClr val="tx1"/>
                </a:solidFill>
              </a:rPr>
              <a:t>iarna</a:t>
            </a:r>
            <a:r>
              <a:rPr lang="en-US" dirty="0">
                <a:solidFill>
                  <a:schemeClr val="tx1"/>
                </a:solidFill>
              </a:rPr>
              <a:t>  </a:t>
            </a:r>
          </a:p>
          <a:p>
            <a:pPr algn="just">
              <a:buFontTx/>
              <a:buChar char="-"/>
            </a:pPr>
            <a:r>
              <a:rPr lang="en-US" dirty="0" err="1">
                <a:solidFill>
                  <a:schemeClr val="tx1"/>
                </a:solidFill>
              </a:rPr>
              <a:t>Panouri</a:t>
            </a:r>
            <a:r>
              <a:rPr lang="en-US" dirty="0">
                <a:solidFill>
                  <a:schemeClr val="tx1"/>
                </a:solidFill>
              </a:rPr>
              <a:t> </a:t>
            </a:r>
            <a:r>
              <a:rPr lang="en-US" dirty="0" err="1">
                <a:solidFill>
                  <a:schemeClr val="tx1"/>
                </a:solidFill>
              </a:rPr>
              <a:t>solare</a:t>
            </a:r>
            <a:r>
              <a:rPr lang="en-US" dirty="0">
                <a:solidFill>
                  <a:schemeClr val="tx1"/>
                </a:solidFill>
              </a:rPr>
              <a:t> 12 m2 </a:t>
            </a:r>
            <a:r>
              <a:rPr lang="en-US" dirty="0" err="1">
                <a:solidFill>
                  <a:schemeClr val="tx1"/>
                </a:solidFill>
              </a:rPr>
              <a:t>pregatire</a:t>
            </a:r>
            <a:r>
              <a:rPr lang="en-US" dirty="0">
                <a:solidFill>
                  <a:schemeClr val="tx1"/>
                </a:solidFill>
              </a:rPr>
              <a:t> </a:t>
            </a:r>
            <a:r>
              <a:rPr lang="en-US" dirty="0" err="1">
                <a:solidFill>
                  <a:schemeClr val="tx1"/>
                </a:solidFill>
              </a:rPr>
              <a:t>apa</a:t>
            </a:r>
            <a:r>
              <a:rPr lang="en-US" dirty="0">
                <a:solidFill>
                  <a:schemeClr val="tx1"/>
                </a:solidFill>
              </a:rPr>
              <a:t> </a:t>
            </a:r>
            <a:r>
              <a:rPr lang="en-US" dirty="0" err="1">
                <a:solidFill>
                  <a:schemeClr val="tx1"/>
                </a:solidFill>
              </a:rPr>
              <a:t>menajera</a:t>
            </a:r>
            <a:r>
              <a:rPr lang="en-US" dirty="0">
                <a:solidFill>
                  <a:schemeClr val="tx1"/>
                </a:solidFill>
              </a:rPr>
              <a:t> </a:t>
            </a:r>
            <a:r>
              <a:rPr lang="en-US" dirty="0" err="1">
                <a:solidFill>
                  <a:schemeClr val="tx1"/>
                </a:solidFill>
              </a:rPr>
              <a:t>cladirea</a:t>
            </a:r>
            <a:r>
              <a:rPr lang="en-US" dirty="0">
                <a:solidFill>
                  <a:schemeClr val="tx1"/>
                </a:solidFill>
              </a:rPr>
              <a:t> </a:t>
            </a:r>
            <a:r>
              <a:rPr lang="en-US" dirty="0" err="1">
                <a:solidFill>
                  <a:schemeClr val="tx1"/>
                </a:solidFill>
              </a:rPr>
              <a:t>fittinguri</a:t>
            </a:r>
            <a:endParaRPr lang="en-US" dirty="0">
              <a:solidFill>
                <a:schemeClr val="tx1"/>
              </a:solidFill>
            </a:endParaRPr>
          </a:p>
          <a:p>
            <a:pPr algn="just">
              <a:buFontTx/>
              <a:buChar char="-"/>
            </a:pPr>
            <a:r>
              <a:rPr lang="en-US" dirty="0" err="1">
                <a:solidFill>
                  <a:schemeClr val="tx1"/>
                </a:solidFill>
              </a:rPr>
              <a:t>Sistem</a:t>
            </a:r>
            <a:r>
              <a:rPr lang="en-US" dirty="0">
                <a:solidFill>
                  <a:schemeClr val="tx1"/>
                </a:solidFill>
              </a:rPr>
              <a:t> de </a:t>
            </a:r>
            <a:r>
              <a:rPr lang="en-US" dirty="0" err="1">
                <a:solidFill>
                  <a:schemeClr val="tx1"/>
                </a:solidFill>
              </a:rPr>
              <a:t>regenerare</a:t>
            </a:r>
            <a:r>
              <a:rPr lang="en-US" dirty="0">
                <a:solidFill>
                  <a:schemeClr val="tx1"/>
                </a:solidFill>
              </a:rPr>
              <a:t> a </a:t>
            </a:r>
            <a:r>
              <a:rPr lang="en-US" dirty="0" err="1">
                <a:solidFill>
                  <a:schemeClr val="tx1"/>
                </a:solidFill>
              </a:rPr>
              <a:t>caldurii</a:t>
            </a:r>
            <a:r>
              <a:rPr lang="en-US" dirty="0">
                <a:solidFill>
                  <a:schemeClr val="tx1"/>
                </a:solidFill>
              </a:rPr>
              <a:t> de la </a:t>
            </a:r>
            <a:r>
              <a:rPr lang="en-US" dirty="0" err="1">
                <a:solidFill>
                  <a:schemeClr val="tx1"/>
                </a:solidFill>
              </a:rPr>
              <a:t>compresoare</a:t>
            </a:r>
            <a:r>
              <a:rPr lang="en-US" dirty="0">
                <a:solidFill>
                  <a:schemeClr val="tx1"/>
                </a:solidFill>
              </a:rPr>
              <a:t> , </a:t>
            </a:r>
            <a:r>
              <a:rPr lang="en-US" dirty="0" err="1">
                <a:solidFill>
                  <a:schemeClr val="tx1"/>
                </a:solidFill>
              </a:rPr>
              <a:t>reducerea</a:t>
            </a:r>
            <a:r>
              <a:rPr lang="en-US" dirty="0">
                <a:solidFill>
                  <a:schemeClr val="tx1"/>
                </a:solidFill>
              </a:rPr>
              <a:t> </a:t>
            </a:r>
            <a:r>
              <a:rPr lang="en-US" dirty="0" err="1">
                <a:solidFill>
                  <a:schemeClr val="tx1"/>
                </a:solidFill>
              </a:rPr>
              <a:t>consumului</a:t>
            </a:r>
            <a:r>
              <a:rPr lang="en-US" dirty="0">
                <a:solidFill>
                  <a:schemeClr val="tx1"/>
                </a:solidFill>
              </a:rPr>
              <a:t> de </a:t>
            </a:r>
            <a:r>
              <a:rPr lang="en-US" dirty="0" err="1">
                <a:solidFill>
                  <a:schemeClr val="tx1"/>
                </a:solidFill>
              </a:rPr>
              <a:t>gaz</a:t>
            </a:r>
            <a:r>
              <a:rPr lang="en-US" dirty="0">
                <a:solidFill>
                  <a:schemeClr val="tx1"/>
                </a:solidFill>
              </a:rPr>
              <a:t> natural </a:t>
            </a:r>
            <a:r>
              <a:rPr lang="en-US" dirty="0" err="1">
                <a:solidFill>
                  <a:schemeClr val="tx1"/>
                </a:solidFill>
              </a:rPr>
              <a:t>deci</a:t>
            </a:r>
            <a:r>
              <a:rPr lang="en-US" dirty="0">
                <a:solidFill>
                  <a:schemeClr val="tx1"/>
                </a:solidFill>
              </a:rPr>
              <a:t> </a:t>
            </a:r>
            <a:r>
              <a:rPr lang="en-US" dirty="0" err="1">
                <a:solidFill>
                  <a:schemeClr val="tx1"/>
                </a:solidFill>
              </a:rPr>
              <a:t>reducere</a:t>
            </a:r>
            <a:r>
              <a:rPr lang="en-US" dirty="0">
                <a:solidFill>
                  <a:schemeClr val="tx1"/>
                </a:solidFill>
              </a:rPr>
              <a:t> </a:t>
            </a:r>
            <a:r>
              <a:rPr lang="en-US" dirty="0" err="1">
                <a:solidFill>
                  <a:schemeClr val="tx1"/>
                </a:solidFill>
              </a:rPr>
              <a:t>surse</a:t>
            </a:r>
            <a:r>
              <a:rPr lang="en-US" dirty="0">
                <a:solidFill>
                  <a:schemeClr val="tx1"/>
                </a:solidFill>
              </a:rPr>
              <a:t> de </a:t>
            </a:r>
            <a:r>
              <a:rPr lang="en-US" dirty="0" err="1">
                <a:solidFill>
                  <a:schemeClr val="tx1"/>
                </a:solidFill>
              </a:rPr>
              <a:t>emisii</a:t>
            </a:r>
            <a:endParaRPr lang="en-US" dirty="0">
              <a:solidFill>
                <a:schemeClr val="tx1"/>
              </a:solidFill>
            </a:endParaRPr>
          </a:p>
        </p:txBody>
      </p:sp>
      <p:sp>
        <p:nvSpPr>
          <p:cNvPr id="5" name="Slide Number Placeholder 4">
            <a:extLst>
              <a:ext uri="{FF2B5EF4-FFF2-40B4-BE49-F238E27FC236}">
                <a16:creationId xmlns:a16="http://schemas.microsoft.com/office/drawing/2014/main" id="{AA1E851E-73C6-43A2-960B-9CE0324F4181}"/>
              </a:ext>
            </a:extLst>
          </p:cNvPr>
          <p:cNvSpPr>
            <a:spLocks noGrp="1"/>
          </p:cNvSpPr>
          <p:nvPr>
            <p:ph type="sldNum" sz="quarter" idx="10"/>
          </p:nvPr>
        </p:nvSpPr>
        <p:spPr/>
        <p:txBody>
          <a:bodyPr/>
          <a:lstStyle/>
          <a:p>
            <a:fld id="{DAAAE1F0-3E12-4C20-AFD1-DEB6350826B4}" type="slidenum">
              <a:rPr lang="de-AT" smtClean="0"/>
              <a:pPr/>
              <a:t>13</a:t>
            </a:fld>
            <a:endParaRPr lang="de-AT" dirty="0"/>
          </a:p>
        </p:txBody>
      </p:sp>
    </p:spTree>
    <p:extLst>
      <p:ext uri="{BB962C8B-B14F-4D97-AF65-F5344CB8AC3E}">
        <p14:creationId xmlns:p14="http://schemas.microsoft.com/office/powerpoint/2010/main" val="93602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7145000" y="9609138"/>
            <a:ext cx="1143000" cy="460375"/>
          </a:xfrm>
        </p:spPr>
        <p:txBody>
          <a:bodyPr/>
          <a:lstStyle/>
          <a:p>
            <a:fld id="{DAAAE1F0-3E12-4C20-AFD1-DEB6350826B4}" type="slidenum">
              <a:rPr lang="de-AT" smtClean="0"/>
              <a:pPr/>
              <a:t>14</a:t>
            </a:fld>
            <a:endParaRPr lang="de-AT"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a:ext>
            </a:extLst>
          </a:blip>
          <a:srcRect t="-167" b="-1"/>
          <a:stretch/>
        </p:blipFill>
        <p:spPr>
          <a:xfrm>
            <a:off x="0" y="0"/>
            <a:ext cx="18288000" cy="10279774"/>
          </a:xfrm>
          <a:prstGeom prst="rect">
            <a:avLst/>
          </a:prstGeom>
        </p:spPr>
      </p:pic>
      <p:pic>
        <p:nvPicPr>
          <p:cNvPr id="6"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05105" y="4211073"/>
            <a:ext cx="6119544" cy="1640709"/>
          </a:xfrm>
          <a:prstGeom prst="rect">
            <a:avLst/>
          </a:prstGeom>
        </p:spPr>
      </p:pic>
      <p:sp>
        <p:nvSpPr>
          <p:cNvPr id="4" name="TextBox 3"/>
          <p:cNvSpPr txBox="1"/>
          <p:nvPr/>
        </p:nvSpPr>
        <p:spPr>
          <a:xfrm>
            <a:off x="12839700" y="10109200"/>
            <a:ext cx="5080000" cy="184666"/>
          </a:xfrm>
          <a:prstGeom prst="rect">
            <a:avLst/>
          </a:prstGeom>
          <a:noFill/>
        </p:spPr>
        <p:txBody>
          <a:bodyPr vert="horz" wrap="square" rtlCol="0">
            <a:spAutoFit/>
          </a:bodyPr>
          <a:lstStyle/>
          <a:p>
            <a:pPr algn="r" fontAlgn="t">
              <a:spcAft>
                <a:spcPts val="2000"/>
              </a:spcAft>
            </a:pPr>
            <a:r>
              <a:rPr lang="en-US" sz="600">
                <a:solidFill>
                  <a:schemeClr val="tx2"/>
                </a:solidFill>
              </a:rPr>
              <a:t>20170828 Day-1 Meeting - EXPLAIN v15.pptx</a:t>
            </a:r>
            <a:endParaRPr lang="de-AT" sz="600">
              <a:solidFill>
                <a:schemeClr val="tx2"/>
              </a:solidFill>
            </a:endParaRPr>
          </a:p>
        </p:txBody>
      </p:sp>
      <p:sp>
        <p:nvSpPr>
          <p:cNvPr id="8" name="Title 1">
            <a:extLst>
              <a:ext uri="{FF2B5EF4-FFF2-40B4-BE49-F238E27FC236}">
                <a16:creationId xmlns:a16="http://schemas.microsoft.com/office/drawing/2014/main" id="{03484303-413E-4BBD-9A82-9B0BBA96B8B2}"/>
              </a:ext>
            </a:extLst>
          </p:cNvPr>
          <p:cNvSpPr txBox="1">
            <a:spLocks/>
          </p:cNvSpPr>
          <p:nvPr/>
        </p:nvSpPr>
        <p:spPr>
          <a:xfrm>
            <a:off x="4267200" y="8343900"/>
            <a:ext cx="12117888" cy="774646"/>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400" b="1" dirty="0" err="1">
                <a:solidFill>
                  <a:schemeClr val="bg2"/>
                </a:solidFill>
              </a:rPr>
              <a:t>Va</a:t>
            </a:r>
            <a:r>
              <a:rPr lang="en-US" sz="4400" b="1" dirty="0">
                <a:solidFill>
                  <a:schemeClr val="bg2"/>
                </a:solidFill>
              </a:rPr>
              <a:t> </a:t>
            </a:r>
            <a:r>
              <a:rPr lang="en-US" sz="4400" b="1" dirty="0" err="1">
                <a:solidFill>
                  <a:schemeClr val="bg2"/>
                </a:solidFill>
              </a:rPr>
              <a:t>multumim</a:t>
            </a:r>
            <a:r>
              <a:rPr lang="en-US" sz="4400" b="1" dirty="0">
                <a:solidFill>
                  <a:schemeClr val="bg2"/>
                </a:solidFill>
              </a:rPr>
              <a:t> </a:t>
            </a:r>
            <a:r>
              <a:rPr lang="en-US" sz="4400" b="1" dirty="0" err="1">
                <a:solidFill>
                  <a:schemeClr val="bg2"/>
                </a:solidFill>
              </a:rPr>
              <a:t>pentru</a:t>
            </a:r>
            <a:r>
              <a:rPr lang="en-US" sz="4400" b="1" dirty="0">
                <a:solidFill>
                  <a:schemeClr val="bg2"/>
                </a:solidFill>
              </a:rPr>
              <a:t> </a:t>
            </a:r>
            <a:r>
              <a:rPr lang="en-US" sz="4400" b="1" dirty="0" err="1">
                <a:solidFill>
                  <a:schemeClr val="bg2"/>
                </a:solidFill>
              </a:rPr>
              <a:t>atentia</a:t>
            </a:r>
            <a:r>
              <a:rPr lang="en-US" sz="4400" b="1" dirty="0">
                <a:solidFill>
                  <a:schemeClr val="bg2"/>
                </a:solidFill>
              </a:rPr>
              <a:t> </a:t>
            </a:r>
            <a:r>
              <a:rPr lang="en-US" sz="4400" b="1" dirty="0" err="1">
                <a:solidFill>
                  <a:schemeClr val="bg2"/>
                </a:solidFill>
              </a:rPr>
              <a:t>acordata</a:t>
            </a:r>
            <a:r>
              <a:rPr lang="en-US" sz="4400" b="1" dirty="0">
                <a:solidFill>
                  <a:schemeClr val="bg2"/>
                </a:solidFill>
              </a:rPr>
              <a:t> !</a:t>
            </a:r>
          </a:p>
        </p:txBody>
      </p:sp>
    </p:spTree>
    <p:extLst>
      <p:ext uri="{BB962C8B-B14F-4D97-AF65-F5344CB8AC3E}">
        <p14:creationId xmlns:p14="http://schemas.microsoft.com/office/powerpoint/2010/main" val="238270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62816"/>
            <a:ext cx="7581900" cy="923330"/>
          </a:xfrm>
        </p:spPr>
        <p:txBody>
          <a:bodyPr/>
          <a:lstStyle/>
          <a:p>
            <a:r>
              <a:rPr lang="en-US" dirty="0" err="1"/>
              <a:t>Cuprins</a:t>
            </a:r>
            <a:r>
              <a:rPr lang="en-US" dirty="0"/>
              <a:t>:</a:t>
            </a:r>
            <a:br>
              <a:rPr lang="en-US" dirty="0"/>
            </a:br>
            <a:endParaRPr lang="en-US" dirty="0"/>
          </a:p>
        </p:txBody>
      </p:sp>
      <p:sp>
        <p:nvSpPr>
          <p:cNvPr id="29" name="Textbox">
            <a:hlinkClick r:id="rId2" action="ppaction://hlinksldjump"/>
          </p:cNvPr>
          <p:cNvSpPr txBox="1">
            <a:spLocks/>
          </p:cNvSpPr>
          <p:nvPr userDrawn="1"/>
        </p:nvSpPr>
        <p:spPr>
          <a:xfrm>
            <a:off x="2144382" y="1591178"/>
            <a:ext cx="7379998" cy="553998"/>
          </a:xfrm>
          <a:prstGeom prst="rect">
            <a:avLst/>
          </a:prstGeom>
          <a:solidFill>
            <a:srgbClr val="009EE0"/>
          </a:solidFill>
        </p:spPr>
        <p:txBody>
          <a:bodyPr wrap="square" lIns="144000" rtlCol="0" anchor="ctr">
            <a:normAutofit/>
          </a:bodyPr>
          <a:lstStyle/>
          <a:p>
            <a:pPr defTabSz="14001401">
              <a:tabLst>
                <a:tab pos="14268093" algn="l"/>
              </a:tabLst>
            </a:pPr>
            <a:endParaRPr lang="en-US" sz="2000" b="1" dirty="0">
              <a:solidFill>
                <a:schemeClr val="bg2"/>
              </a:solidFill>
            </a:endParaRPr>
          </a:p>
        </p:txBody>
      </p:sp>
      <p:sp>
        <p:nvSpPr>
          <p:cNvPr id="41" name="Textbox">
            <a:hlinkClick r:id="" action="ppaction://noaction"/>
          </p:cNvPr>
          <p:cNvSpPr txBox="1">
            <a:spLocks/>
          </p:cNvSpPr>
          <p:nvPr userDrawn="1"/>
        </p:nvSpPr>
        <p:spPr>
          <a:xfrm>
            <a:off x="2144382" y="2989648"/>
            <a:ext cx="7379999" cy="553998"/>
          </a:xfrm>
          <a:prstGeom prst="rect">
            <a:avLst/>
          </a:prstGeom>
          <a:solidFill>
            <a:srgbClr val="E8E8E8"/>
          </a:solidFill>
        </p:spPr>
        <p:txBody>
          <a:bodyPr wrap="square" lIns="144000" rtlCol="0" anchor="ctr">
            <a:normAutofit/>
          </a:bodyPr>
          <a:lstStyle/>
          <a:p>
            <a:pPr defTabSz="14001401">
              <a:tabLst>
                <a:tab pos="14268093" algn="l"/>
              </a:tabLst>
            </a:pPr>
            <a:r>
              <a:rPr lang="en-US" sz="2000" dirty="0"/>
              <a:t> </a:t>
            </a:r>
            <a:r>
              <a:rPr lang="en-US" sz="2000" dirty="0" err="1"/>
              <a:t>Autorizare</a:t>
            </a:r>
            <a:r>
              <a:rPr lang="en-US" sz="2000" dirty="0"/>
              <a:t> conform </a:t>
            </a:r>
            <a:r>
              <a:rPr lang="en-US" sz="2000" dirty="0" err="1"/>
              <a:t>legii</a:t>
            </a:r>
            <a:r>
              <a:rPr lang="en-US" sz="2000" dirty="0"/>
              <a:t> 278/2013 anexa1 </a:t>
            </a:r>
          </a:p>
        </p:txBody>
      </p:sp>
      <p:sp>
        <p:nvSpPr>
          <p:cNvPr id="53" name="Textbox">
            <a:hlinkClick r:id="" action="ppaction://noaction"/>
          </p:cNvPr>
          <p:cNvSpPr txBox="1">
            <a:spLocks/>
          </p:cNvSpPr>
          <p:nvPr userDrawn="1"/>
        </p:nvSpPr>
        <p:spPr>
          <a:xfrm>
            <a:off x="2170885" y="3685486"/>
            <a:ext cx="7379999" cy="553998"/>
          </a:xfrm>
          <a:prstGeom prst="rect">
            <a:avLst/>
          </a:prstGeom>
          <a:solidFill>
            <a:srgbClr val="E8E8E8"/>
          </a:solidFill>
        </p:spPr>
        <p:txBody>
          <a:bodyPr wrap="square" lIns="144000" rtlCol="0" anchor="ctr">
            <a:normAutofit/>
          </a:bodyPr>
          <a:lstStyle/>
          <a:p>
            <a:pPr defTabSz="14001401">
              <a:tabLst>
                <a:tab pos="14268093" algn="l"/>
              </a:tabLst>
            </a:pPr>
            <a:r>
              <a:rPr lang="en-US" sz="2000" dirty="0" err="1"/>
              <a:t>Identificare</a:t>
            </a:r>
            <a:r>
              <a:rPr lang="en-US" sz="2000" dirty="0"/>
              <a:t> </a:t>
            </a:r>
            <a:r>
              <a:rPr lang="en-US" sz="2000" dirty="0" err="1"/>
              <a:t>surse</a:t>
            </a:r>
            <a:r>
              <a:rPr lang="en-US" sz="2000" dirty="0"/>
              <a:t> de </a:t>
            </a:r>
            <a:r>
              <a:rPr lang="en-US" sz="2000" dirty="0" err="1"/>
              <a:t>emisii</a:t>
            </a:r>
            <a:r>
              <a:rPr lang="en-US" sz="2000" dirty="0"/>
              <a:t> </a:t>
            </a:r>
          </a:p>
        </p:txBody>
      </p:sp>
      <p:sp>
        <p:nvSpPr>
          <p:cNvPr id="59" name="Textbox">
            <a:hlinkClick r:id="" action="ppaction://noaction"/>
          </p:cNvPr>
          <p:cNvSpPr txBox="1">
            <a:spLocks/>
          </p:cNvSpPr>
          <p:nvPr userDrawn="1"/>
        </p:nvSpPr>
        <p:spPr>
          <a:xfrm>
            <a:off x="2231427" y="5017007"/>
            <a:ext cx="7379999" cy="471898"/>
          </a:xfrm>
          <a:prstGeom prst="rect">
            <a:avLst/>
          </a:prstGeom>
          <a:solidFill>
            <a:srgbClr val="E8E8E8"/>
          </a:solidFill>
        </p:spPr>
        <p:txBody>
          <a:bodyPr wrap="square" lIns="144000" rtlCol="0" anchor="ctr">
            <a:normAutofit/>
          </a:bodyPr>
          <a:lstStyle/>
          <a:p>
            <a:pPr defTabSz="14001401">
              <a:tabLst>
                <a:tab pos="14268093" algn="l"/>
              </a:tabLst>
            </a:pPr>
            <a:r>
              <a:rPr lang="en-US" sz="2000" dirty="0" err="1"/>
              <a:t>Frecventa</a:t>
            </a:r>
            <a:r>
              <a:rPr lang="en-US" sz="2000" dirty="0"/>
              <a:t> </a:t>
            </a:r>
            <a:r>
              <a:rPr lang="en-US" sz="2000" dirty="0" err="1"/>
              <a:t>monitorizarii</a:t>
            </a:r>
            <a:endParaRPr lang="en-US" sz="2000" dirty="0"/>
          </a:p>
        </p:txBody>
      </p:sp>
      <p:sp>
        <p:nvSpPr>
          <p:cNvPr id="71" name="Textbox">
            <a:hlinkClick r:id="" action="ppaction://noaction"/>
          </p:cNvPr>
          <p:cNvSpPr txBox="1">
            <a:spLocks/>
          </p:cNvSpPr>
          <p:nvPr userDrawn="1"/>
        </p:nvSpPr>
        <p:spPr>
          <a:xfrm>
            <a:off x="2239778" y="5713695"/>
            <a:ext cx="7379999" cy="479002"/>
          </a:xfrm>
          <a:prstGeom prst="rect">
            <a:avLst/>
          </a:prstGeom>
          <a:solidFill>
            <a:srgbClr val="E8E8E8"/>
          </a:solidFill>
        </p:spPr>
        <p:txBody>
          <a:bodyPr wrap="square" lIns="144000" rtlCol="0" anchor="ctr">
            <a:normAutofit/>
          </a:bodyPr>
          <a:lstStyle/>
          <a:p>
            <a:pPr defTabSz="14001401">
              <a:tabLst>
                <a:tab pos="14268093" algn="l"/>
              </a:tabLst>
            </a:pPr>
            <a:r>
              <a:rPr lang="en-US" sz="2000" dirty="0" err="1"/>
              <a:t>Buletin</a:t>
            </a:r>
            <a:r>
              <a:rPr lang="en-US" sz="2000" dirty="0"/>
              <a:t> </a:t>
            </a:r>
            <a:r>
              <a:rPr lang="en-US" sz="2000" dirty="0" err="1"/>
              <a:t>analiza</a:t>
            </a:r>
            <a:r>
              <a:rPr lang="en-US" sz="2000" dirty="0"/>
              <a:t> VLE </a:t>
            </a:r>
          </a:p>
        </p:txBody>
      </p:sp>
      <p:sp>
        <p:nvSpPr>
          <p:cNvPr id="77" name="Textbox">
            <a:hlinkClick r:id="" action="ppaction://noaction"/>
          </p:cNvPr>
          <p:cNvSpPr txBox="1">
            <a:spLocks/>
          </p:cNvSpPr>
          <p:nvPr userDrawn="1"/>
        </p:nvSpPr>
        <p:spPr>
          <a:xfrm>
            <a:off x="2172566" y="6417487"/>
            <a:ext cx="7379999" cy="418064"/>
          </a:xfrm>
          <a:prstGeom prst="rect">
            <a:avLst/>
          </a:prstGeom>
          <a:solidFill>
            <a:srgbClr val="E8E8E8"/>
          </a:solidFill>
        </p:spPr>
        <p:txBody>
          <a:bodyPr wrap="square" lIns="144000" rtlCol="0" anchor="ctr">
            <a:normAutofit/>
          </a:bodyPr>
          <a:lstStyle/>
          <a:p>
            <a:pPr defTabSz="14001401">
              <a:tabLst>
                <a:tab pos="14268093" algn="l"/>
              </a:tabLst>
            </a:pPr>
            <a:r>
              <a:rPr lang="en-US" sz="2000" dirty="0"/>
              <a:t> </a:t>
            </a:r>
            <a:r>
              <a:rPr lang="en-US" sz="2000" dirty="0" err="1"/>
              <a:t>Conformarea</a:t>
            </a:r>
            <a:r>
              <a:rPr lang="en-US" sz="2000" dirty="0"/>
              <a:t> cu </a:t>
            </a:r>
            <a:r>
              <a:rPr lang="en-US" sz="2000" dirty="0" err="1"/>
              <a:t>cerintele</a:t>
            </a:r>
            <a:r>
              <a:rPr lang="en-US" sz="2000" dirty="0"/>
              <a:t> BAT </a:t>
            </a:r>
          </a:p>
        </p:txBody>
      </p:sp>
      <p:sp>
        <p:nvSpPr>
          <p:cNvPr id="39" name="Textbox">
            <a:hlinkClick r:id="rId3" action="ppaction://hlinksldjump"/>
            <a:extLst>
              <a:ext uri="{FF2B5EF4-FFF2-40B4-BE49-F238E27FC236}">
                <a16:creationId xmlns:a16="http://schemas.microsoft.com/office/drawing/2014/main" id="{F7DB6609-B176-4014-A4ED-39570B00F961}"/>
              </a:ext>
            </a:extLst>
          </p:cNvPr>
          <p:cNvSpPr txBox="1">
            <a:spLocks/>
          </p:cNvSpPr>
          <p:nvPr/>
        </p:nvSpPr>
        <p:spPr>
          <a:xfrm>
            <a:off x="2144382" y="2311863"/>
            <a:ext cx="7380000" cy="555655"/>
          </a:xfrm>
          <a:prstGeom prst="rect">
            <a:avLst/>
          </a:prstGeom>
          <a:solidFill>
            <a:srgbClr val="E8E8E8"/>
          </a:solidFill>
        </p:spPr>
        <p:txBody>
          <a:bodyPr wrap="square" lIns="144000" rtlCol="0" anchor="ctr">
            <a:normAutofit/>
          </a:bodyPr>
          <a:lstStyle/>
          <a:p>
            <a:pPr defTabSz="14001401">
              <a:tabLst>
                <a:tab pos="14268093" algn="l"/>
              </a:tabLst>
            </a:pPr>
            <a:r>
              <a:rPr lang="en-US" sz="2000" dirty="0" err="1">
                <a:solidFill>
                  <a:srgbClr val="000000"/>
                </a:solidFill>
              </a:rPr>
              <a:t>Prezentare</a:t>
            </a:r>
            <a:r>
              <a:rPr lang="en-US" sz="2000" dirty="0">
                <a:solidFill>
                  <a:srgbClr val="000000"/>
                </a:solidFill>
              </a:rPr>
              <a:t> SC HOBAS Pipe Systems</a:t>
            </a:r>
          </a:p>
        </p:txBody>
      </p:sp>
      <p:pic>
        <p:nvPicPr>
          <p:cNvPr id="45" name="Picture 6">
            <a:extLst>
              <a:ext uri="{FF2B5EF4-FFF2-40B4-BE49-F238E27FC236}">
                <a16:creationId xmlns:a16="http://schemas.microsoft.com/office/drawing/2014/main" id="{DCA6E2A1-BF7D-4685-94F9-D0A68D5D4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1724" y="5372100"/>
            <a:ext cx="726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a:hlinkClick r:id="rId3" action="ppaction://hlinksldjump"/>
            <a:extLst>
              <a:ext uri="{FF2B5EF4-FFF2-40B4-BE49-F238E27FC236}">
                <a16:creationId xmlns:a16="http://schemas.microsoft.com/office/drawing/2014/main" id="{76D033C7-4E45-47C3-B606-1B1A65FC0F42}"/>
              </a:ext>
            </a:extLst>
          </p:cNvPr>
          <p:cNvSpPr txBox="1">
            <a:spLocks/>
          </p:cNvSpPr>
          <p:nvPr/>
        </p:nvSpPr>
        <p:spPr>
          <a:xfrm>
            <a:off x="1548842" y="2340664"/>
            <a:ext cx="523957" cy="536850"/>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1</a:t>
            </a:r>
          </a:p>
        </p:txBody>
      </p:sp>
      <p:sp>
        <p:nvSpPr>
          <p:cNvPr id="17" name="Textbox">
            <a:hlinkClick r:id="rId3" action="ppaction://hlinksldjump"/>
            <a:extLst>
              <a:ext uri="{FF2B5EF4-FFF2-40B4-BE49-F238E27FC236}">
                <a16:creationId xmlns:a16="http://schemas.microsoft.com/office/drawing/2014/main" id="{DB7C0D62-EFCF-42FC-9A23-9E56A52F62E7}"/>
              </a:ext>
            </a:extLst>
          </p:cNvPr>
          <p:cNvSpPr txBox="1">
            <a:spLocks/>
          </p:cNvSpPr>
          <p:nvPr/>
        </p:nvSpPr>
        <p:spPr>
          <a:xfrm>
            <a:off x="1560336" y="3024201"/>
            <a:ext cx="523957" cy="484892"/>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2</a:t>
            </a:r>
          </a:p>
        </p:txBody>
      </p:sp>
      <p:sp>
        <p:nvSpPr>
          <p:cNvPr id="18" name="Textbox">
            <a:hlinkClick r:id="rId3" action="ppaction://hlinksldjump"/>
            <a:extLst>
              <a:ext uri="{FF2B5EF4-FFF2-40B4-BE49-F238E27FC236}">
                <a16:creationId xmlns:a16="http://schemas.microsoft.com/office/drawing/2014/main" id="{3815B16D-FDFE-4192-BA90-C9496DAA50E2}"/>
              </a:ext>
            </a:extLst>
          </p:cNvPr>
          <p:cNvSpPr txBox="1">
            <a:spLocks/>
          </p:cNvSpPr>
          <p:nvPr/>
        </p:nvSpPr>
        <p:spPr>
          <a:xfrm>
            <a:off x="1558844" y="3685486"/>
            <a:ext cx="523957" cy="484892"/>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3</a:t>
            </a:r>
          </a:p>
        </p:txBody>
      </p:sp>
      <p:sp>
        <p:nvSpPr>
          <p:cNvPr id="19" name="Textbox">
            <a:hlinkClick r:id="rId3" action="ppaction://hlinksldjump"/>
            <a:extLst>
              <a:ext uri="{FF2B5EF4-FFF2-40B4-BE49-F238E27FC236}">
                <a16:creationId xmlns:a16="http://schemas.microsoft.com/office/drawing/2014/main" id="{7466A8E2-D3E5-400F-B43C-584DE821F1BF}"/>
              </a:ext>
            </a:extLst>
          </p:cNvPr>
          <p:cNvSpPr txBox="1">
            <a:spLocks/>
          </p:cNvSpPr>
          <p:nvPr/>
        </p:nvSpPr>
        <p:spPr>
          <a:xfrm>
            <a:off x="1558844" y="4356981"/>
            <a:ext cx="523957" cy="484892"/>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4</a:t>
            </a:r>
          </a:p>
        </p:txBody>
      </p:sp>
      <p:sp>
        <p:nvSpPr>
          <p:cNvPr id="20" name="Textbox">
            <a:hlinkClick r:id="rId3" action="ppaction://hlinksldjump"/>
            <a:extLst>
              <a:ext uri="{FF2B5EF4-FFF2-40B4-BE49-F238E27FC236}">
                <a16:creationId xmlns:a16="http://schemas.microsoft.com/office/drawing/2014/main" id="{EA5D1357-BC2A-48D0-8930-345E317BBFF8}"/>
              </a:ext>
            </a:extLst>
          </p:cNvPr>
          <p:cNvSpPr txBox="1">
            <a:spLocks/>
          </p:cNvSpPr>
          <p:nvPr/>
        </p:nvSpPr>
        <p:spPr>
          <a:xfrm>
            <a:off x="1569857" y="5028476"/>
            <a:ext cx="523957" cy="483184"/>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5</a:t>
            </a:r>
          </a:p>
        </p:txBody>
      </p:sp>
      <p:sp>
        <p:nvSpPr>
          <p:cNvPr id="21" name="Textbox">
            <a:hlinkClick r:id="rId3" action="ppaction://hlinksldjump"/>
            <a:extLst>
              <a:ext uri="{FF2B5EF4-FFF2-40B4-BE49-F238E27FC236}">
                <a16:creationId xmlns:a16="http://schemas.microsoft.com/office/drawing/2014/main" id="{1EE08EC8-11E2-49F8-881C-8D98A1A94833}"/>
              </a:ext>
            </a:extLst>
          </p:cNvPr>
          <p:cNvSpPr txBox="1">
            <a:spLocks/>
          </p:cNvSpPr>
          <p:nvPr/>
        </p:nvSpPr>
        <p:spPr>
          <a:xfrm>
            <a:off x="1598674" y="5699971"/>
            <a:ext cx="523957" cy="524542"/>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6</a:t>
            </a:r>
          </a:p>
        </p:txBody>
      </p:sp>
      <p:sp>
        <p:nvSpPr>
          <p:cNvPr id="22" name="Textbox">
            <a:hlinkClick r:id="rId3" action="ppaction://hlinksldjump"/>
            <a:extLst>
              <a:ext uri="{FF2B5EF4-FFF2-40B4-BE49-F238E27FC236}">
                <a16:creationId xmlns:a16="http://schemas.microsoft.com/office/drawing/2014/main" id="{33364339-04F3-44A6-A1F2-6A4FF944EB5B}"/>
              </a:ext>
            </a:extLst>
          </p:cNvPr>
          <p:cNvSpPr txBox="1">
            <a:spLocks/>
          </p:cNvSpPr>
          <p:nvPr/>
        </p:nvSpPr>
        <p:spPr>
          <a:xfrm>
            <a:off x="1569857" y="6408163"/>
            <a:ext cx="523957" cy="477589"/>
          </a:xfrm>
          <a:prstGeom prst="rect">
            <a:avLst/>
          </a:prstGeom>
          <a:solidFill>
            <a:srgbClr val="E8E8E8"/>
          </a:solidFill>
        </p:spPr>
        <p:txBody>
          <a:bodyPr wrap="square" lIns="144000" rtlCol="0" anchor="ctr">
            <a:normAutofit/>
          </a:bodyPr>
          <a:lstStyle/>
          <a:p>
            <a:pPr algn="ctr" defTabSz="14001401">
              <a:tabLst>
                <a:tab pos="14268093" algn="l"/>
              </a:tabLst>
            </a:pPr>
            <a:r>
              <a:rPr lang="en-US" sz="2000" dirty="0"/>
              <a:t>7</a:t>
            </a:r>
          </a:p>
        </p:txBody>
      </p:sp>
      <p:sp>
        <p:nvSpPr>
          <p:cNvPr id="24" name="Textbox">
            <a:hlinkClick r:id="" action="ppaction://noaction"/>
            <a:extLst>
              <a:ext uri="{FF2B5EF4-FFF2-40B4-BE49-F238E27FC236}">
                <a16:creationId xmlns:a16="http://schemas.microsoft.com/office/drawing/2014/main" id="{FE65CA02-6DDA-43A2-A98F-1EC9582CD482}"/>
              </a:ext>
            </a:extLst>
          </p:cNvPr>
          <p:cNvSpPr txBox="1">
            <a:spLocks/>
          </p:cNvSpPr>
          <p:nvPr/>
        </p:nvSpPr>
        <p:spPr>
          <a:xfrm>
            <a:off x="2217107" y="4361614"/>
            <a:ext cx="7376574" cy="480259"/>
          </a:xfrm>
          <a:prstGeom prst="rect">
            <a:avLst/>
          </a:prstGeom>
          <a:solidFill>
            <a:srgbClr val="E8E8E8"/>
          </a:solidFill>
        </p:spPr>
        <p:txBody>
          <a:bodyPr wrap="square" lIns="144000" rtlCol="0" anchor="ctr">
            <a:normAutofit/>
          </a:bodyPr>
          <a:lstStyle/>
          <a:p>
            <a:pPr defTabSz="14001401">
              <a:tabLst>
                <a:tab pos="14268093" algn="l"/>
              </a:tabLst>
            </a:pPr>
            <a:r>
              <a:rPr lang="en-US" sz="2000" dirty="0" err="1"/>
              <a:t>Monitorizarea</a:t>
            </a:r>
            <a:r>
              <a:rPr lang="en-US" sz="2000" dirty="0"/>
              <a:t> </a:t>
            </a:r>
            <a:r>
              <a:rPr lang="en-US" sz="2000" dirty="0" err="1"/>
              <a:t>surselor</a:t>
            </a:r>
            <a:r>
              <a:rPr lang="en-US" sz="2000" dirty="0"/>
              <a:t> de </a:t>
            </a:r>
            <a:r>
              <a:rPr lang="en-US" sz="2000" dirty="0" err="1"/>
              <a:t>emisii</a:t>
            </a:r>
            <a:endParaRPr lang="en-US" sz="2000" dirty="0"/>
          </a:p>
        </p:txBody>
      </p:sp>
      <p:pic>
        <p:nvPicPr>
          <p:cNvPr id="4" name="Picture 3">
            <a:extLst>
              <a:ext uri="{FF2B5EF4-FFF2-40B4-BE49-F238E27FC236}">
                <a16:creationId xmlns:a16="http://schemas.microsoft.com/office/drawing/2014/main" id="{F08EF66E-FBC1-4AA8-9109-EEA116D58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1724" y="190500"/>
            <a:ext cx="7264400" cy="4680078"/>
          </a:xfrm>
          <a:prstGeom prst="rect">
            <a:avLst/>
          </a:prstGeom>
        </p:spPr>
      </p:pic>
    </p:spTree>
    <p:extLst>
      <p:ext uri="{BB962C8B-B14F-4D97-AF65-F5344CB8AC3E}">
        <p14:creationId xmlns:p14="http://schemas.microsoft.com/office/powerpoint/2010/main" val="379962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16FDE9-1751-4FF7-9A57-2F3054B01583}"/>
              </a:ext>
            </a:extLst>
          </p:cNvPr>
          <p:cNvSpPr>
            <a:spLocks noGrp="1"/>
          </p:cNvSpPr>
          <p:nvPr>
            <p:ph sz="quarter" idx="13"/>
          </p:nvPr>
        </p:nvSpPr>
        <p:spPr/>
        <p:txBody>
          <a:bodyPr/>
          <a:lstStyle/>
          <a:p>
            <a:endParaRPr lang="en-US"/>
          </a:p>
        </p:txBody>
      </p:sp>
      <p:sp>
        <p:nvSpPr>
          <p:cNvPr id="3" name="Title 2">
            <a:extLst>
              <a:ext uri="{FF2B5EF4-FFF2-40B4-BE49-F238E27FC236}">
                <a16:creationId xmlns:a16="http://schemas.microsoft.com/office/drawing/2014/main" id="{101A430D-086C-44E3-8698-72DA95C56F4D}"/>
              </a:ext>
            </a:extLst>
          </p:cNvPr>
          <p:cNvSpPr>
            <a:spLocks noGrp="1"/>
          </p:cNvSpPr>
          <p:nvPr>
            <p:ph type="title"/>
          </p:nvPr>
        </p:nvSpPr>
        <p:spPr>
          <a:xfrm>
            <a:off x="457200" y="714158"/>
            <a:ext cx="10591800" cy="9842694"/>
          </a:xfrm>
        </p:spPr>
        <p:txBody>
          <a:bodyPr/>
          <a:lstStyle/>
          <a:p>
            <a:br>
              <a:rPr lang="en-US" sz="2400" b="0" dirty="0">
                <a:solidFill>
                  <a:schemeClr val="tx1"/>
                </a:solidFill>
              </a:rPr>
            </a:br>
            <a:r>
              <a:rPr lang="en-US" sz="2400" b="0" dirty="0">
                <a:solidFill>
                  <a:schemeClr val="tx1"/>
                </a:solidFill>
              </a:rPr>
              <a:t>-</a:t>
            </a:r>
            <a:br>
              <a:rPr lang="en-US" sz="2400" b="0" dirty="0">
                <a:solidFill>
                  <a:schemeClr val="tx1"/>
                </a:solidFill>
              </a:rPr>
            </a:br>
            <a:br>
              <a:rPr lang="en-US" sz="2400" b="0" dirty="0">
                <a:solidFill>
                  <a:schemeClr val="tx1"/>
                </a:solidFill>
              </a:rPr>
            </a:br>
            <a:r>
              <a:rPr lang="en-US" sz="2400" b="0" dirty="0" err="1">
                <a:solidFill>
                  <a:schemeClr val="tx1"/>
                </a:solidFill>
              </a:rPr>
              <a:t>Locatie</a:t>
            </a:r>
            <a:r>
              <a:rPr lang="en-US" sz="2400" b="0" dirty="0">
                <a:solidFill>
                  <a:schemeClr val="tx1"/>
                </a:solidFill>
              </a:rPr>
              <a:t> : </a:t>
            </a:r>
            <a:r>
              <a:rPr lang="en-US" sz="2400" b="0" dirty="0" err="1">
                <a:solidFill>
                  <a:schemeClr val="tx1"/>
                </a:solidFill>
              </a:rPr>
              <a:t>Comuna</a:t>
            </a:r>
            <a:r>
              <a:rPr lang="en-US" sz="2400" b="0" dirty="0">
                <a:solidFill>
                  <a:schemeClr val="tx1"/>
                </a:solidFill>
              </a:rPr>
              <a:t> </a:t>
            </a:r>
            <a:r>
              <a:rPr lang="en-US" sz="2400" b="0" dirty="0" err="1">
                <a:solidFill>
                  <a:schemeClr val="tx1"/>
                </a:solidFill>
              </a:rPr>
              <a:t>Clinceni</a:t>
            </a:r>
            <a:r>
              <a:rPr lang="en-US" sz="2400" b="0" dirty="0">
                <a:solidFill>
                  <a:schemeClr val="tx1"/>
                </a:solidFill>
              </a:rPr>
              <a:t> , </a:t>
            </a:r>
            <a:r>
              <a:rPr lang="en-US" sz="2400" b="0" dirty="0" err="1">
                <a:solidFill>
                  <a:schemeClr val="tx1"/>
                </a:solidFill>
              </a:rPr>
              <a:t>Judet</a:t>
            </a:r>
            <a:r>
              <a:rPr lang="en-US" sz="2400" b="0" dirty="0">
                <a:solidFill>
                  <a:schemeClr val="tx1"/>
                </a:solidFill>
              </a:rPr>
              <a:t> </a:t>
            </a:r>
            <a:r>
              <a:rPr lang="en-US" sz="2400" b="0" dirty="0" err="1">
                <a:solidFill>
                  <a:schemeClr val="tx1"/>
                </a:solidFill>
              </a:rPr>
              <a:t>Ilfov</a:t>
            </a:r>
            <a:br>
              <a:rPr lang="en-US" sz="2400" b="0" dirty="0">
                <a:solidFill>
                  <a:schemeClr val="tx1"/>
                </a:solidFill>
              </a:rPr>
            </a:br>
            <a:br>
              <a:rPr lang="en-US" sz="2400" b="0" dirty="0">
                <a:solidFill>
                  <a:schemeClr val="tx1"/>
                </a:solidFill>
              </a:rPr>
            </a:br>
            <a:r>
              <a:rPr lang="en-US" sz="2400" b="0" dirty="0">
                <a:solidFill>
                  <a:schemeClr val="tx1"/>
                </a:solidFill>
              </a:rPr>
              <a:t>-Capital </a:t>
            </a:r>
            <a:r>
              <a:rPr lang="en-US" sz="2400" b="0" dirty="0" err="1">
                <a:solidFill>
                  <a:schemeClr val="tx1"/>
                </a:solidFill>
              </a:rPr>
              <a:t>privat</a:t>
            </a:r>
            <a:r>
              <a:rPr lang="en-US" sz="2400" b="0" dirty="0">
                <a:solidFill>
                  <a:schemeClr val="tx1"/>
                </a:solidFill>
              </a:rPr>
              <a:t> 100% </a:t>
            </a:r>
            <a:r>
              <a:rPr lang="en-US" sz="2400" b="0" dirty="0" err="1">
                <a:solidFill>
                  <a:schemeClr val="tx1"/>
                </a:solidFill>
              </a:rPr>
              <a:t>membra</a:t>
            </a:r>
            <a:r>
              <a:rPr lang="en-US" sz="2400" b="0" dirty="0">
                <a:solidFill>
                  <a:schemeClr val="tx1"/>
                </a:solidFill>
              </a:rPr>
              <a:t> a HOBAS Group /</a:t>
            </a:r>
            <a:r>
              <a:rPr lang="en-US" sz="2400" b="0" dirty="0" err="1">
                <a:solidFill>
                  <a:schemeClr val="tx1"/>
                </a:solidFill>
              </a:rPr>
              <a:t>incepand</a:t>
            </a:r>
            <a:r>
              <a:rPr lang="en-US" sz="2400" b="0" dirty="0">
                <a:solidFill>
                  <a:schemeClr val="tx1"/>
                </a:solidFill>
              </a:rPr>
              <a:t> din 01.09.2017  </a:t>
            </a:r>
            <a:r>
              <a:rPr lang="en-US" sz="2400" b="0" dirty="0" err="1">
                <a:solidFill>
                  <a:schemeClr val="tx1"/>
                </a:solidFill>
              </a:rPr>
              <a:t>membra</a:t>
            </a:r>
            <a:r>
              <a:rPr lang="en-US" sz="2400" b="0" dirty="0">
                <a:solidFill>
                  <a:schemeClr val="tx1"/>
                </a:solidFill>
              </a:rPr>
              <a:t> a </a:t>
            </a:r>
            <a:r>
              <a:rPr lang="en-US" sz="2400" b="0" dirty="0" err="1">
                <a:solidFill>
                  <a:schemeClr val="tx1"/>
                </a:solidFill>
              </a:rPr>
              <a:t>Amiblu</a:t>
            </a:r>
            <a:r>
              <a:rPr lang="en-US" sz="2400" b="0" dirty="0">
                <a:solidFill>
                  <a:schemeClr val="tx1"/>
                </a:solidFill>
              </a:rPr>
              <a:t> Group ca </a:t>
            </a:r>
            <a:r>
              <a:rPr lang="en-US" sz="2400" b="0" dirty="0" err="1">
                <a:solidFill>
                  <a:schemeClr val="tx1"/>
                </a:solidFill>
              </a:rPr>
              <a:t>urmare</a:t>
            </a:r>
            <a:r>
              <a:rPr lang="en-US" sz="2400" b="0" dirty="0">
                <a:solidFill>
                  <a:schemeClr val="tx1"/>
                </a:solidFill>
              </a:rPr>
              <a:t> a JV </a:t>
            </a:r>
            <a:r>
              <a:rPr lang="en-US" sz="2400" b="0" dirty="0" err="1">
                <a:solidFill>
                  <a:schemeClr val="tx1"/>
                </a:solidFill>
              </a:rPr>
              <a:t>intre</a:t>
            </a:r>
            <a:r>
              <a:rPr lang="en-US" sz="2400" b="0" dirty="0">
                <a:solidFill>
                  <a:schemeClr val="tx1"/>
                </a:solidFill>
              </a:rPr>
              <a:t> </a:t>
            </a:r>
            <a:r>
              <a:rPr lang="en-US" sz="2400" b="0" dirty="0" err="1">
                <a:solidFill>
                  <a:schemeClr val="tx1"/>
                </a:solidFill>
              </a:rPr>
              <a:t>Wietersdorf</a:t>
            </a:r>
            <a:r>
              <a:rPr lang="en-US" sz="2400" b="0" dirty="0">
                <a:solidFill>
                  <a:schemeClr val="tx1"/>
                </a:solidFill>
              </a:rPr>
              <a:t>  Group </a:t>
            </a:r>
            <a:r>
              <a:rPr lang="en-US" sz="2400" b="0" dirty="0" err="1">
                <a:solidFill>
                  <a:schemeClr val="tx1"/>
                </a:solidFill>
              </a:rPr>
              <a:t>si</a:t>
            </a:r>
            <a:r>
              <a:rPr lang="en-US" sz="2400" b="0" dirty="0">
                <a:solidFill>
                  <a:schemeClr val="tx1"/>
                </a:solidFill>
              </a:rPr>
              <a:t> </a:t>
            </a:r>
            <a:r>
              <a:rPr lang="en-US" sz="2400" b="0" dirty="0" err="1">
                <a:solidFill>
                  <a:schemeClr val="tx1"/>
                </a:solidFill>
              </a:rPr>
              <a:t>Amiantit</a:t>
            </a:r>
            <a:r>
              <a:rPr lang="en-US" sz="2400" b="0" dirty="0">
                <a:solidFill>
                  <a:schemeClr val="tx1"/>
                </a:solidFill>
              </a:rPr>
              <a:t> </a:t>
            </a:r>
            <a:br>
              <a:rPr lang="en-US" sz="2400" b="0" dirty="0">
                <a:solidFill>
                  <a:schemeClr val="tx1"/>
                </a:solidFill>
              </a:rPr>
            </a:br>
            <a:br>
              <a:rPr lang="en-US" sz="2400" b="0" dirty="0">
                <a:solidFill>
                  <a:schemeClr val="tx1"/>
                </a:solidFill>
              </a:rPr>
            </a:br>
            <a:r>
              <a:rPr lang="en-US" sz="2400" b="0" dirty="0">
                <a:solidFill>
                  <a:schemeClr val="tx1"/>
                </a:solidFill>
              </a:rPr>
              <a:t>-</a:t>
            </a:r>
            <a:r>
              <a:rPr lang="en-US" sz="2400" b="0" dirty="0" err="1">
                <a:solidFill>
                  <a:schemeClr val="tx1"/>
                </a:solidFill>
              </a:rPr>
              <a:t>Domeniul</a:t>
            </a:r>
            <a:r>
              <a:rPr lang="en-US" sz="2400" b="0" dirty="0">
                <a:solidFill>
                  <a:schemeClr val="tx1"/>
                </a:solidFill>
              </a:rPr>
              <a:t> de </a:t>
            </a:r>
            <a:r>
              <a:rPr lang="en-US" sz="2400" b="0" dirty="0" err="1">
                <a:solidFill>
                  <a:schemeClr val="tx1"/>
                </a:solidFill>
              </a:rPr>
              <a:t>activitate</a:t>
            </a:r>
            <a:r>
              <a:rPr lang="en-US" sz="2400" b="0" dirty="0">
                <a:solidFill>
                  <a:schemeClr val="tx1"/>
                </a:solidFill>
              </a:rPr>
              <a:t> : </a:t>
            </a:r>
            <a:r>
              <a:rPr lang="en-US" sz="2400" b="0" dirty="0" err="1">
                <a:solidFill>
                  <a:schemeClr val="tx1"/>
                </a:solidFill>
              </a:rPr>
              <a:t>Productia</a:t>
            </a:r>
            <a:r>
              <a:rPr lang="en-US" sz="2400" b="0" dirty="0">
                <a:solidFill>
                  <a:schemeClr val="tx1"/>
                </a:solidFill>
              </a:rPr>
              <a:t> de </a:t>
            </a:r>
            <a:r>
              <a:rPr lang="en-US" sz="2400" b="0" dirty="0" err="1">
                <a:solidFill>
                  <a:schemeClr val="tx1"/>
                </a:solidFill>
              </a:rPr>
              <a:t>sisteme</a:t>
            </a:r>
            <a:r>
              <a:rPr lang="en-US" sz="2400" b="0" dirty="0">
                <a:solidFill>
                  <a:schemeClr val="tx1"/>
                </a:solidFill>
              </a:rPr>
              <a:t> de </a:t>
            </a:r>
            <a:r>
              <a:rPr lang="en-US" sz="2400" b="0" dirty="0" err="1">
                <a:solidFill>
                  <a:schemeClr val="tx1"/>
                </a:solidFill>
              </a:rPr>
              <a:t>tuburi</a:t>
            </a:r>
            <a:r>
              <a:rPr lang="en-US" sz="2400" b="0" dirty="0">
                <a:solidFill>
                  <a:schemeClr val="tx1"/>
                </a:solidFill>
              </a:rPr>
              <a:t> din </a:t>
            </a:r>
            <a:r>
              <a:rPr lang="en-US" sz="2400" b="0" dirty="0" err="1">
                <a:solidFill>
                  <a:schemeClr val="tx1"/>
                </a:solidFill>
              </a:rPr>
              <a:t>materiale</a:t>
            </a:r>
            <a:r>
              <a:rPr lang="en-US" sz="2400" b="0" dirty="0">
                <a:solidFill>
                  <a:schemeClr val="tx1"/>
                </a:solidFill>
              </a:rPr>
              <a:t> composite, din </a:t>
            </a:r>
            <a:r>
              <a:rPr lang="en-US" sz="2400" b="0" dirty="0" err="1">
                <a:solidFill>
                  <a:schemeClr val="tx1"/>
                </a:solidFill>
              </a:rPr>
              <a:t>rasini</a:t>
            </a:r>
            <a:r>
              <a:rPr lang="en-US" sz="2400" b="0" dirty="0">
                <a:solidFill>
                  <a:schemeClr val="tx1"/>
                </a:solidFill>
              </a:rPr>
              <a:t> </a:t>
            </a:r>
            <a:r>
              <a:rPr lang="en-US" sz="2400" b="0" dirty="0" err="1">
                <a:solidFill>
                  <a:schemeClr val="tx1"/>
                </a:solidFill>
              </a:rPr>
              <a:t>poliestreice</a:t>
            </a:r>
            <a:r>
              <a:rPr lang="en-US" sz="2400" b="0" dirty="0">
                <a:solidFill>
                  <a:schemeClr val="tx1"/>
                </a:solidFill>
              </a:rPr>
              <a:t> </a:t>
            </a:r>
            <a:r>
              <a:rPr lang="en-US" sz="2400" b="0" dirty="0" err="1">
                <a:solidFill>
                  <a:schemeClr val="tx1"/>
                </a:solidFill>
              </a:rPr>
              <a:t>armate</a:t>
            </a:r>
            <a:r>
              <a:rPr lang="en-US" sz="2400" b="0" dirty="0">
                <a:solidFill>
                  <a:schemeClr val="tx1"/>
                </a:solidFill>
              </a:rPr>
              <a:t> cu </a:t>
            </a:r>
            <a:r>
              <a:rPr lang="en-US" sz="2400" b="0" dirty="0" err="1">
                <a:solidFill>
                  <a:schemeClr val="tx1"/>
                </a:solidFill>
              </a:rPr>
              <a:t>fibra</a:t>
            </a:r>
            <a:r>
              <a:rPr lang="en-US" sz="2400" b="0" dirty="0">
                <a:solidFill>
                  <a:schemeClr val="tx1"/>
                </a:solidFill>
              </a:rPr>
              <a:t> de </a:t>
            </a:r>
            <a:r>
              <a:rPr lang="en-US" sz="2400" b="0" dirty="0" err="1">
                <a:solidFill>
                  <a:schemeClr val="tx1"/>
                </a:solidFill>
              </a:rPr>
              <a:t>sticla</a:t>
            </a:r>
            <a:r>
              <a:rPr lang="en-US" sz="2400" b="0" dirty="0">
                <a:solidFill>
                  <a:schemeClr val="tx1"/>
                </a:solidFill>
              </a:rPr>
              <a:t> </a:t>
            </a:r>
            <a:r>
              <a:rPr lang="en-US" sz="2400" b="0" dirty="0" err="1">
                <a:solidFill>
                  <a:schemeClr val="tx1"/>
                </a:solidFill>
              </a:rPr>
              <a:t>pentru</a:t>
            </a:r>
            <a:r>
              <a:rPr lang="en-US" sz="2400" b="0" dirty="0">
                <a:solidFill>
                  <a:schemeClr val="tx1"/>
                </a:solidFill>
              </a:rPr>
              <a:t> </a:t>
            </a:r>
            <a:r>
              <a:rPr lang="en-US" sz="2400" b="0" dirty="0" err="1">
                <a:solidFill>
                  <a:schemeClr val="tx1"/>
                </a:solidFill>
              </a:rPr>
              <a:t>urmatoarele</a:t>
            </a:r>
            <a:r>
              <a:rPr lang="en-US" sz="2400" b="0" dirty="0">
                <a:solidFill>
                  <a:schemeClr val="tx1"/>
                </a:solidFill>
              </a:rPr>
              <a:t> </a:t>
            </a:r>
            <a:r>
              <a:rPr lang="en-US" sz="2400" b="0" dirty="0" err="1">
                <a:solidFill>
                  <a:schemeClr val="tx1"/>
                </a:solidFill>
              </a:rPr>
              <a:t>utilizari</a:t>
            </a:r>
            <a:r>
              <a:rPr lang="en-US" sz="2400" b="0" dirty="0">
                <a:solidFill>
                  <a:schemeClr val="tx1"/>
                </a:solidFill>
              </a:rPr>
              <a:t> in :	</a:t>
            </a:r>
            <a:br>
              <a:rPr lang="en-US" sz="2400" b="0" dirty="0">
                <a:solidFill>
                  <a:schemeClr val="tx1"/>
                </a:solidFill>
              </a:rPr>
            </a:br>
            <a:r>
              <a:rPr lang="en-US" sz="2400" b="0" dirty="0">
                <a:solidFill>
                  <a:schemeClr val="tx1"/>
                </a:solidFill>
              </a:rPr>
              <a:t>	-</a:t>
            </a:r>
            <a:r>
              <a:rPr lang="en-US" sz="2400" b="0" dirty="0" err="1">
                <a:solidFill>
                  <a:schemeClr val="tx1"/>
                </a:solidFill>
              </a:rPr>
              <a:t>sisteme</a:t>
            </a:r>
            <a:r>
              <a:rPr lang="en-US" sz="2400" b="0" dirty="0">
                <a:solidFill>
                  <a:schemeClr val="tx1"/>
                </a:solidFill>
              </a:rPr>
              <a:t> de </a:t>
            </a:r>
            <a:r>
              <a:rPr lang="en-US" sz="2400" b="0" dirty="0" err="1">
                <a:solidFill>
                  <a:schemeClr val="tx1"/>
                </a:solidFill>
              </a:rPr>
              <a:t>canalizare</a:t>
            </a:r>
            <a:r>
              <a:rPr lang="en-US" sz="2400" b="0" dirty="0">
                <a:solidFill>
                  <a:schemeClr val="tx1"/>
                </a:solidFill>
              </a:rPr>
              <a:t> </a:t>
            </a:r>
            <a:r>
              <a:rPr lang="en-US" sz="2400" b="0" dirty="0" err="1">
                <a:solidFill>
                  <a:schemeClr val="tx1"/>
                </a:solidFill>
              </a:rPr>
              <a:t>si</a:t>
            </a:r>
            <a:r>
              <a:rPr lang="en-US" sz="2400" b="0" dirty="0">
                <a:solidFill>
                  <a:schemeClr val="tx1"/>
                </a:solidFill>
              </a:rPr>
              <a:t> </a:t>
            </a:r>
            <a:r>
              <a:rPr lang="en-US" sz="2400" b="0" dirty="0" err="1">
                <a:solidFill>
                  <a:schemeClr val="tx1"/>
                </a:solidFill>
              </a:rPr>
              <a:t>evacuare</a:t>
            </a:r>
            <a:r>
              <a:rPr lang="en-US" sz="2400" b="0" dirty="0">
                <a:solidFill>
                  <a:schemeClr val="tx1"/>
                </a:solidFill>
              </a:rPr>
              <a:t> ape </a:t>
            </a:r>
            <a:r>
              <a:rPr lang="en-US" sz="2400" b="0" dirty="0" err="1">
                <a:solidFill>
                  <a:schemeClr val="tx1"/>
                </a:solidFill>
              </a:rPr>
              <a:t>uzate</a:t>
            </a:r>
            <a:r>
              <a:rPr lang="en-US" sz="2400" b="0" dirty="0">
                <a:solidFill>
                  <a:schemeClr val="tx1"/>
                </a:solidFill>
              </a:rPr>
              <a:t> </a:t>
            </a:r>
            <a:br>
              <a:rPr lang="en-US" sz="2400" b="0" dirty="0">
                <a:solidFill>
                  <a:schemeClr val="tx1"/>
                </a:solidFill>
              </a:rPr>
            </a:br>
            <a:r>
              <a:rPr lang="en-US" sz="2400" b="0" dirty="0">
                <a:solidFill>
                  <a:schemeClr val="tx1"/>
                </a:solidFill>
              </a:rPr>
              <a:t>	-</a:t>
            </a:r>
            <a:r>
              <a:rPr lang="en-US" sz="2400" b="0" dirty="0" err="1">
                <a:solidFill>
                  <a:schemeClr val="tx1"/>
                </a:solidFill>
              </a:rPr>
              <a:t>reabilitari</a:t>
            </a:r>
            <a:r>
              <a:rPr lang="en-US" sz="2400" b="0" dirty="0">
                <a:solidFill>
                  <a:schemeClr val="tx1"/>
                </a:solidFill>
              </a:rPr>
              <a:t> de </a:t>
            </a:r>
            <a:r>
              <a:rPr lang="en-US" sz="2400" b="0" dirty="0" err="1">
                <a:solidFill>
                  <a:schemeClr val="tx1"/>
                </a:solidFill>
              </a:rPr>
              <a:t>sisteme</a:t>
            </a:r>
            <a:r>
              <a:rPr lang="en-US" sz="2400" b="0" dirty="0">
                <a:solidFill>
                  <a:schemeClr val="tx1"/>
                </a:solidFill>
              </a:rPr>
              <a:t> de </a:t>
            </a:r>
            <a:r>
              <a:rPr lang="en-US" sz="2400" b="0" dirty="0" err="1">
                <a:solidFill>
                  <a:schemeClr val="tx1"/>
                </a:solidFill>
              </a:rPr>
              <a:t>canalizare</a:t>
            </a:r>
            <a:r>
              <a:rPr lang="en-US" sz="2400" b="0" dirty="0">
                <a:solidFill>
                  <a:schemeClr val="tx1"/>
                </a:solidFill>
              </a:rPr>
              <a:t> </a:t>
            </a:r>
            <a:r>
              <a:rPr lang="en-US" sz="2400" b="0" dirty="0" err="1">
                <a:solidFill>
                  <a:schemeClr val="tx1"/>
                </a:solidFill>
              </a:rPr>
              <a:t>prin</a:t>
            </a:r>
            <a:r>
              <a:rPr lang="en-US" sz="2400" b="0" dirty="0">
                <a:solidFill>
                  <a:schemeClr val="tx1"/>
                </a:solidFill>
              </a:rPr>
              <a:t> </a:t>
            </a:r>
            <a:r>
              <a:rPr lang="en-US" sz="2400" b="0" dirty="0" err="1">
                <a:solidFill>
                  <a:schemeClr val="tx1"/>
                </a:solidFill>
              </a:rPr>
              <a:t>metoda</a:t>
            </a:r>
            <a:r>
              <a:rPr lang="en-US" sz="2400" b="0" dirty="0">
                <a:solidFill>
                  <a:schemeClr val="tx1"/>
                </a:solidFill>
              </a:rPr>
              <a:t> Jacking&amp; relining</a:t>
            </a:r>
            <a:br>
              <a:rPr lang="en-US" sz="2400" b="0" dirty="0">
                <a:solidFill>
                  <a:schemeClr val="tx1"/>
                </a:solidFill>
              </a:rPr>
            </a:br>
            <a:r>
              <a:rPr lang="en-US" sz="2400" b="0" dirty="0">
                <a:solidFill>
                  <a:schemeClr val="tx1"/>
                </a:solidFill>
              </a:rPr>
              <a:t>	-</a:t>
            </a:r>
            <a:r>
              <a:rPr lang="en-US" sz="2400" b="0" dirty="0" err="1">
                <a:solidFill>
                  <a:schemeClr val="tx1"/>
                </a:solidFill>
              </a:rPr>
              <a:t>aductiuni</a:t>
            </a:r>
            <a:r>
              <a:rPr lang="en-US" sz="2400" b="0" dirty="0">
                <a:solidFill>
                  <a:schemeClr val="tx1"/>
                </a:solidFill>
              </a:rPr>
              <a:t> de </a:t>
            </a:r>
            <a:r>
              <a:rPr lang="en-US" sz="2400" b="0" dirty="0" err="1">
                <a:solidFill>
                  <a:schemeClr val="tx1"/>
                </a:solidFill>
              </a:rPr>
              <a:t>apa</a:t>
            </a:r>
            <a:r>
              <a:rPr lang="en-US" sz="2400" b="0" dirty="0">
                <a:solidFill>
                  <a:schemeClr val="tx1"/>
                </a:solidFill>
              </a:rPr>
              <a:t> &amp; </a:t>
            </a:r>
            <a:r>
              <a:rPr lang="en-US" sz="2400" b="0" dirty="0" err="1">
                <a:solidFill>
                  <a:schemeClr val="tx1"/>
                </a:solidFill>
              </a:rPr>
              <a:t>apa</a:t>
            </a:r>
            <a:r>
              <a:rPr lang="en-US" sz="2400" b="0" dirty="0">
                <a:solidFill>
                  <a:schemeClr val="tx1"/>
                </a:solidFill>
              </a:rPr>
              <a:t> </a:t>
            </a:r>
            <a:r>
              <a:rPr lang="en-US" sz="2400" b="0" dirty="0" err="1">
                <a:solidFill>
                  <a:schemeClr val="tx1"/>
                </a:solidFill>
              </a:rPr>
              <a:t>potabila</a:t>
            </a:r>
            <a:br>
              <a:rPr lang="en-US" sz="2400" b="0" dirty="0">
                <a:solidFill>
                  <a:schemeClr val="tx1"/>
                </a:solidFill>
              </a:rPr>
            </a:br>
            <a:r>
              <a:rPr lang="en-US" sz="2400" b="0" dirty="0">
                <a:solidFill>
                  <a:schemeClr val="tx1"/>
                </a:solidFill>
              </a:rPr>
              <a:t>	-</a:t>
            </a:r>
            <a:r>
              <a:rPr lang="en-US" sz="2400" b="0" dirty="0" err="1">
                <a:solidFill>
                  <a:schemeClr val="tx1"/>
                </a:solidFill>
              </a:rPr>
              <a:t>statii</a:t>
            </a:r>
            <a:r>
              <a:rPr lang="en-US" sz="2400" b="0" dirty="0">
                <a:solidFill>
                  <a:schemeClr val="tx1"/>
                </a:solidFill>
              </a:rPr>
              <a:t> de tartare ape </a:t>
            </a:r>
            <a:r>
              <a:rPr lang="en-US" sz="2400" b="0" dirty="0" err="1">
                <a:solidFill>
                  <a:schemeClr val="tx1"/>
                </a:solidFill>
              </a:rPr>
              <a:t>uzate</a:t>
            </a:r>
            <a:r>
              <a:rPr lang="en-US" sz="2400" b="0" dirty="0">
                <a:solidFill>
                  <a:schemeClr val="tx1"/>
                </a:solidFill>
              </a:rPr>
              <a:t> </a:t>
            </a:r>
            <a:br>
              <a:rPr lang="en-US" sz="2400" b="0" dirty="0">
                <a:solidFill>
                  <a:schemeClr val="tx1"/>
                </a:solidFill>
              </a:rPr>
            </a:br>
            <a:r>
              <a:rPr lang="en-US" sz="2400" b="0" dirty="0">
                <a:solidFill>
                  <a:schemeClr val="tx1"/>
                </a:solidFill>
              </a:rPr>
              <a:t>	-</a:t>
            </a:r>
            <a:r>
              <a:rPr lang="en-US" sz="2400" b="0" dirty="0" err="1">
                <a:solidFill>
                  <a:schemeClr val="tx1"/>
                </a:solidFill>
              </a:rPr>
              <a:t>irigatii</a:t>
            </a:r>
            <a:r>
              <a:rPr lang="en-US" sz="2400" b="0" dirty="0">
                <a:solidFill>
                  <a:schemeClr val="tx1"/>
                </a:solidFill>
              </a:rPr>
              <a:t> in </a:t>
            </a:r>
            <a:r>
              <a:rPr lang="en-US" sz="2400" b="0" dirty="0" err="1">
                <a:solidFill>
                  <a:schemeClr val="tx1"/>
                </a:solidFill>
              </a:rPr>
              <a:t>agricultura</a:t>
            </a:r>
            <a:br>
              <a:rPr lang="en-US" sz="2400" b="0" dirty="0">
                <a:solidFill>
                  <a:schemeClr val="tx1"/>
                </a:solidFill>
              </a:rPr>
            </a:br>
            <a:r>
              <a:rPr lang="en-US" sz="2400" b="0" dirty="0">
                <a:solidFill>
                  <a:schemeClr val="tx1"/>
                </a:solidFill>
              </a:rPr>
              <a:t>	-</a:t>
            </a:r>
            <a:r>
              <a:rPr lang="en-US" sz="2400" b="0" dirty="0" err="1">
                <a:solidFill>
                  <a:schemeClr val="tx1"/>
                </a:solidFill>
              </a:rPr>
              <a:t>industria</a:t>
            </a:r>
            <a:r>
              <a:rPr lang="en-US" sz="2400" b="0" dirty="0">
                <a:solidFill>
                  <a:schemeClr val="tx1"/>
                </a:solidFill>
              </a:rPr>
              <a:t> </a:t>
            </a:r>
            <a:r>
              <a:rPr lang="en-US" sz="2400" b="0" dirty="0" err="1">
                <a:solidFill>
                  <a:schemeClr val="tx1"/>
                </a:solidFill>
              </a:rPr>
              <a:t>chimica</a:t>
            </a:r>
            <a:r>
              <a:rPr lang="en-US" sz="2400" b="0" dirty="0">
                <a:solidFill>
                  <a:schemeClr val="tx1"/>
                </a:solidFill>
              </a:rPr>
              <a:t> </a:t>
            </a:r>
            <a:br>
              <a:rPr lang="en-US" sz="2400" b="0" dirty="0">
                <a:solidFill>
                  <a:schemeClr val="tx1"/>
                </a:solidFill>
              </a:rPr>
            </a:br>
            <a:r>
              <a:rPr lang="en-US" sz="2400" b="0" dirty="0">
                <a:solidFill>
                  <a:schemeClr val="tx1"/>
                </a:solidFill>
              </a:rPr>
              <a:t>	-</a:t>
            </a:r>
            <a:r>
              <a:rPr lang="en-US" sz="2400" b="0" dirty="0" err="1">
                <a:solidFill>
                  <a:schemeClr val="tx1"/>
                </a:solidFill>
              </a:rPr>
              <a:t>instalatii</a:t>
            </a:r>
            <a:r>
              <a:rPr lang="en-US" sz="2400" b="0" dirty="0">
                <a:solidFill>
                  <a:schemeClr val="tx1"/>
                </a:solidFill>
              </a:rPr>
              <a:t> de </a:t>
            </a:r>
            <a:r>
              <a:rPr lang="en-US" sz="2400" b="0" dirty="0" err="1">
                <a:solidFill>
                  <a:schemeClr val="tx1"/>
                </a:solidFill>
              </a:rPr>
              <a:t>desalinizare</a:t>
            </a:r>
            <a:br>
              <a:rPr lang="en-US" sz="2400" b="0" dirty="0">
                <a:solidFill>
                  <a:schemeClr val="tx1"/>
                </a:solidFill>
              </a:rPr>
            </a:br>
            <a:r>
              <a:rPr lang="en-US" sz="2400" b="0" dirty="0">
                <a:solidFill>
                  <a:schemeClr val="tx1"/>
                </a:solidFill>
              </a:rPr>
              <a:t>	-diverse </a:t>
            </a:r>
            <a:r>
              <a:rPr lang="en-US" sz="2400" b="0" dirty="0" err="1">
                <a:solidFill>
                  <a:schemeClr val="tx1"/>
                </a:solidFill>
              </a:rPr>
              <a:t>aplicatii</a:t>
            </a:r>
            <a:r>
              <a:rPr lang="en-US" sz="2400" b="0" dirty="0">
                <a:solidFill>
                  <a:schemeClr val="tx1"/>
                </a:solidFill>
              </a:rPr>
              <a:t> industrial</a:t>
            </a:r>
            <a:br>
              <a:rPr lang="en-US" sz="2400" b="0" dirty="0">
                <a:solidFill>
                  <a:schemeClr val="tx1"/>
                </a:solidFill>
              </a:rPr>
            </a:br>
            <a:br>
              <a:rPr lang="en-US" sz="2400" b="0" dirty="0">
                <a:solidFill>
                  <a:schemeClr val="tx1"/>
                </a:solidFill>
              </a:rPr>
            </a:br>
            <a:r>
              <a:rPr lang="en-US" sz="2400" b="0" dirty="0">
                <a:solidFill>
                  <a:schemeClr val="tx1"/>
                </a:solidFill>
              </a:rPr>
              <a:t>-</a:t>
            </a:r>
            <a:r>
              <a:rPr lang="en-US" sz="2400" b="0" dirty="0" err="1">
                <a:solidFill>
                  <a:schemeClr val="tx1"/>
                </a:solidFill>
              </a:rPr>
              <a:t>Structura</a:t>
            </a:r>
            <a:r>
              <a:rPr lang="en-US" sz="2400" b="0" dirty="0">
                <a:solidFill>
                  <a:schemeClr val="tx1"/>
                </a:solidFill>
              </a:rPr>
              <a:t> de </a:t>
            </a:r>
            <a:r>
              <a:rPr lang="en-US" sz="2400" b="0" dirty="0" err="1">
                <a:solidFill>
                  <a:schemeClr val="tx1"/>
                </a:solidFill>
              </a:rPr>
              <a:t>productie</a:t>
            </a:r>
            <a:r>
              <a:rPr lang="en-US" sz="2400" b="0" dirty="0">
                <a:solidFill>
                  <a:schemeClr val="tx1"/>
                </a:solidFill>
              </a:rPr>
              <a:t> : </a:t>
            </a:r>
            <a:br>
              <a:rPr lang="en-US" sz="2400" b="0" dirty="0">
                <a:solidFill>
                  <a:schemeClr val="tx1"/>
                </a:solidFill>
              </a:rPr>
            </a:br>
            <a:r>
              <a:rPr lang="en-US" sz="2400" b="0" dirty="0">
                <a:solidFill>
                  <a:schemeClr val="tx1"/>
                </a:solidFill>
              </a:rPr>
              <a:t>	</a:t>
            </a:r>
            <a:br>
              <a:rPr lang="en-US" sz="2400" b="0" dirty="0">
                <a:solidFill>
                  <a:schemeClr val="tx1"/>
                </a:solidFill>
              </a:rPr>
            </a:br>
            <a:r>
              <a:rPr lang="en-US" sz="2400" b="0" dirty="0">
                <a:solidFill>
                  <a:schemeClr val="tx1"/>
                </a:solidFill>
              </a:rPr>
              <a:t>	-1. </a:t>
            </a:r>
            <a:r>
              <a:rPr lang="en-US" sz="2400" b="0" dirty="0" err="1">
                <a:solidFill>
                  <a:schemeClr val="tx1"/>
                </a:solidFill>
              </a:rPr>
              <a:t>Productia</a:t>
            </a:r>
            <a:r>
              <a:rPr lang="en-US" sz="2400" b="0" dirty="0">
                <a:solidFill>
                  <a:schemeClr val="tx1"/>
                </a:solidFill>
              </a:rPr>
              <a:t> de </a:t>
            </a:r>
            <a:r>
              <a:rPr lang="en-US" sz="2400" b="0" dirty="0" err="1">
                <a:solidFill>
                  <a:schemeClr val="tx1"/>
                </a:solidFill>
              </a:rPr>
              <a:t>tuburi</a:t>
            </a:r>
            <a:r>
              <a:rPr lang="en-US" sz="2400" b="0" dirty="0">
                <a:solidFill>
                  <a:schemeClr val="tx1"/>
                </a:solidFill>
              </a:rPr>
              <a:t> : DN 300-2200 mm</a:t>
            </a:r>
            <a:br>
              <a:rPr lang="en-US" sz="2400" b="0" dirty="0">
                <a:solidFill>
                  <a:schemeClr val="tx1"/>
                </a:solidFill>
              </a:rPr>
            </a:br>
            <a:r>
              <a:rPr lang="en-US" sz="2400" b="0" dirty="0">
                <a:solidFill>
                  <a:schemeClr val="tx1"/>
                </a:solidFill>
              </a:rPr>
              <a:t>	-2. </a:t>
            </a:r>
            <a:r>
              <a:rPr lang="en-US" sz="2400" b="0" dirty="0" err="1">
                <a:solidFill>
                  <a:schemeClr val="tx1"/>
                </a:solidFill>
              </a:rPr>
              <a:t>Elemente</a:t>
            </a:r>
            <a:r>
              <a:rPr lang="en-US" sz="2400" b="0" dirty="0">
                <a:solidFill>
                  <a:schemeClr val="tx1"/>
                </a:solidFill>
              </a:rPr>
              <a:t> de </a:t>
            </a:r>
            <a:r>
              <a:rPr lang="en-US" sz="2400" b="0" dirty="0" err="1">
                <a:solidFill>
                  <a:schemeClr val="tx1"/>
                </a:solidFill>
              </a:rPr>
              <a:t>imbinare</a:t>
            </a:r>
            <a:r>
              <a:rPr lang="en-US" sz="2400" b="0" dirty="0">
                <a:solidFill>
                  <a:schemeClr val="tx1"/>
                </a:solidFill>
              </a:rPr>
              <a:t>, </a:t>
            </a:r>
            <a:r>
              <a:rPr lang="en-US" sz="2400" b="0" dirty="0" err="1">
                <a:solidFill>
                  <a:schemeClr val="tx1"/>
                </a:solidFill>
              </a:rPr>
              <a:t>mufe</a:t>
            </a:r>
            <a:r>
              <a:rPr lang="en-US" sz="2400" b="0" dirty="0">
                <a:solidFill>
                  <a:schemeClr val="tx1"/>
                </a:solidFill>
              </a:rPr>
              <a:t> :  DN 200-2400 mm</a:t>
            </a:r>
            <a:br>
              <a:rPr lang="en-US" sz="2400" b="0" dirty="0">
                <a:solidFill>
                  <a:schemeClr val="tx1"/>
                </a:solidFill>
              </a:rPr>
            </a:br>
            <a:r>
              <a:rPr lang="en-US" sz="2400" b="0" dirty="0">
                <a:solidFill>
                  <a:schemeClr val="tx1"/>
                </a:solidFill>
              </a:rPr>
              <a:t>	-3. </a:t>
            </a:r>
            <a:r>
              <a:rPr lang="en-US" sz="2400" b="0" dirty="0" err="1">
                <a:solidFill>
                  <a:schemeClr val="tx1"/>
                </a:solidFill>
              </a:rPr>
              <a:t>Produse</a:t>
            </a:r>
            <a:r>
              <a:rPr lang="en-US" sz="2400" b="0" dirty="0">
                <a:solidFill>
                  <a:schemeClr val="tx1"/>
                </a:solidFill>
              </a:rPr>
              <a:t> </a:t>
            </a:r>
            <a:r>
              <a:rPr lang="en-US" sz="2400" b="0" dirty="0" err="1">
                <a:solidFill>
                  <a:schemeClr val="tx1"/>
                </a:solidFill>
              </a:rPr>
              <a:t>speciale</a:t>
            </a:r>
            <a:r>
              <a:rPr lang="en-US" sz="2400" b="0" dirty="0">
                <a:solidFill>
                  <a:schemeClr val="tx1"/>
                </a:solidFill>
              </a:rPr>
              <a:t>( </a:t>
            </a:r>
            <a:r>
              <a:rPr lang="en-US" sz="2400" b="0" dirty="0" err="1">
                <a:solidFill>
                  <a:schemeClr val="tx1"/>
                </a:solidFill>
              </a:rPr>
              <a:t>fittinguri</a:t>
            </a:r>
            <a:r>
              <a:rPr lang="en-US" sz="2400" b="0" dirty="0">
                <a:solidFill>
                  <a:schemeClr val="tx1"/>
                </a:solidFill>
              </a:rPr>
              <a:t>) : </a:t>
            </a:r>
            <a:r>
              <a:rPr lang="en-US" sz="2400" b="0" dirty="0" err="1">
                <a:solidFill>
                  <a:schemeClr val="tx1"/>
                </a:solidFill>
              </a:rPr>
              <a:t>coturi</a:t>
            </a:r>
            <a:r>
              <a:rPr lang="en-US" sz="2400" b="0" dirty="0">
                <a:solidFill>
                  <a:schemeClr val="tx1"/>
                </a:solidFill>
              </a:rPr>
              <a:t>, </a:t>
            </a:r>
            <a:r>
              <a:rPr lang="en-US" sz="2400" b="0" dirty="0" err="1">
                <a:solidFill>
                  <a:schemeClr val="tx1"/>
                </a:solidFill>
              </a:rPr>
              <a:t>teuri</a:t>
            </a:r>
            <a:r>
              <a:rPr lang="en-US" sz="2400" b="0" dirty="0">
                <a:solidFill>
                  <a:schemeClr val="tx1"/>
                </a:solidFill>
              </a:rPr>
              <a:t> ,</a:t>
            </a:r>
            <a:r>
              <a:rPr lang="en-US" sz="2400" b="0" dirty="0" err="1">
                <a:solidFill>
                  <a:schemeClr val="tx1"/>
                </a:solidFill>
              </a:rPr>
              <a:t>camine</a:t>
            </a:r>
            <a:r>
              <a:rPr lang="en-US" sz="2400" b="0" dirty="0">
                <a:solidFill>
                  <a:schemeClr val="tx1"/>
                </a:solidFill>
              </a:rPr>
              <a:t> </a:t>
            </a:r>
            <a:r>
              <a:rPr lang="en-US" sz="2400" b="0" dirty="0" err="1">
                <a:solidFill>
                  <a:schemeClr val="tx1"/>
                </a:solidFill>
              </a:rPr>
              <a:t>vizitare</a:t>
            </a:r>
            <a:r>
              <a:rPr lang="en-US" sz="2400" b="0" dirty="0">
                <a:solidFill>
                  <a:schemeClr val="tx1"/>
                </a:solidFill>
              </a:rPr>
              <a:t>, 	     </a:t>
            </a:r>
            <a:r>
              <a:rPr lang="en-US" sz="2400" b="0" dirty="0" err="1">
                <a:solidFill>
                  <a:schemeClr val="tx1"/>
                </a:solidFill>
              </a:rPr>
              <a:t>rezervoare</a:t>
            </a:r>
            <a:r>
              <a:rPr lang="en-US" sz="2400" b="0" dirty="0">
                <a:solidFill>
                  <a:schemeClr val="tx1"/>
                </a:solidFill>
              </a:rPr>
              <a:t> , camera </a:t>
            </a:r>
            <a:r>
              <a:rPr lang="en-US" sz="2400" b="0" dirty="0" err="1">
                <a:solidFill>
                  <a:schemeClr val="tx1"/>
                </a:solidFill>
              </a:rPr>
              <a:t>statii</a:t>
            </a:r>
            <a:r>
              <a:rPr lang="en-US" sz="2400" b="0" dirty="0">
                <a:solidFill>
                  <a:schemeClr val="tx1"/>
                </a:solidFill>
              </a:rPr>
              <a:t> de </a:t>
            </a:r>
            <a:r>
              <a:rPr lang="en-US" sz="2400" b="0" dirty="0" err="1">
                <a:solidFill>
                  <a:schemeClr val="tx1"/>
                </a:solidFill>
              </a:rPr>
              <a:t>pompare</a:t>
            </a:r>
            <a:r>
              <a:rPr lang="en-US" sz="2400" b="0" dirty="0">
                <a:solidFill>
                  <a:schemeClr val="tx1"/>
                </a:solidFill>
              </a:rPr>
              <a:t>, </a:t>
            </a:r>
            <a:r>
              <a:rPr lang="en-US" sz="2400" b="0" dirty="0" err="1">
                <a:solidFill>
                  <a:schemeClr val="tx1"/>
                </a:solidFill>
              </a:rPr>
              <a:t>etc</a:t>
            </a:r>
            <a:br>
              <a:rPr lang="en-US" sz="2400" b="0" dirty="0">
                <a:solidFill>
                  <a:schemeClr val="tx1"/>
                </a:solidFill>
              </a:rPr>
            </a:br>
            <a:br>
              <a:rPr lang="en-US" sz="2400" b="0" dirty="0">
                <a:solidFill>
                  <a:schemeClr val="tx1"/>
                </a:solidFill>
              </a:rPr>
            </a:br>
            <a:br>
              <a:rPr lang="en-US" sz="2800" dirty="0"/>
            </a:br>
            <a:endParaRPr lang="en-US" sz="2800" dirty="0"/>
          </a:p>
        </p:txBody>
      </p:sp>
      <p:sp>
        <p:nvSpPr>
          <p:cNvPr id="6" name="Title 2">
            <a:extLst>
              <a:ext uri="{FF2B5EF4-FFF2-40B4-BE49-F238E27FC236}">
                <a16:creationId xmlns:a16="http://schemas.microsoft.com/office/drawing/2014/main" id="{37C2D553-A438-4C66-BFCC-ABF702FF8814}"/>
              </a:ext>
            </a:extLst>
          </p:cNvPr>
          <p:cNvSpPr txBox="1">
            <a:spLocks/>
          </p:cNvSpPr>
          <p:nvPr/>
        </p:nvSpPr>
        <p:spPr>
          <a:xfrm>
            <a:off x="914400" y="647700"/>
            <a:ext cx="13335000" cy="646331"/>
          </a:xfrm>
          <a:prstGeom prst="rect">
            <a:avLst/>
          </a:prstGeom>
          <a:noFill/>
        </p:spPr>
        <p:txBody>
          <a:bodyPr wrap="square" rtlCol="0" anchor="ctr" anchorCtr="0">
            <a:spAutoFit/>
          </a:bodyPr>
          <a:lstStyle>
            <a:lvl1pPr algn="l" defTabSz="1371600" rtl="0" eaLnBrk="1" latinLnBrk="0" hangingPunct="1">
              <a:lnSpc>
                <a:spcPct val="90000"/>
              </a:lnSpc>
              <a:spcBef>
                <a:spcPct val="0"/>
              </a:spcBef>
              <a:buNone/>
              <a:defRPr lang="uk-UA" sz="3000" b="1" kern="1200">
                <a:solidFill>
                  <a:srgbClr val="009EE0"/>
                </a:solidFill>
                <a:latin typeface="Arial" panose="020B0604020202020204" pitchFamily="34" charset="0"/>
                <a:ea typeface="Arial" panose="020B0604020202020204" pitchFamily="34" charset="0"/>
                <a:cs typeface="Arial" panose="020B0604020202020204" pitchFamily="34" charset="0"/>
              </a:defRPr>
            </a:lvl1pPr>
          </a:lstStyle>
          <a:p>
            <a:r>
              <a:rPr lang="en-US" sz="4000" dirty="0">
                <a:solidFill>
                  <a:schemeClr val="accent3">
                    <a:lumMod val="75000"/>
                  </a:schemeClr>
                </a:solidFill>
              </a:rPr>
              <a:t>1. </a:t>
            </a:r>
            <a:r>
              <a:rPr lang="en-US" sz="4000" dirty="0" err="1">
                <a:solidFill>
                  <a:schemeClr val="accent3">
                    <a:lumMod val="75000"/>
                  </a:schemeClr>
                </a:solidFill>
              </a:rPr>
              <a:t>Prezentare</a:t>
            </a:r>
            <a:r>
              <a:rPr lang="en-US" sz="4000" dirty="0">
                <a:solidFill>
                  <a:schemeClr val="accent3">
                    <a:lumMod val="75000"/>
                  </a:schemeClr>
                </a:solidFill>
              </a:rPr>
              <a:t> SC. HOBAS Pipe Systems SRL </a:t>
            </a:r>
          </a:p>
        </p:txBody>
      </p:sp>
      <p:pic>
        <p:nvPicPr>
          <p:cNvPr id="9" name="Content Placeholder 5">
            <a:extLst>
              <a:ext uri="{FF2B5EF4-FFF2-40B4-BE49-F238E27FC236}">
                <a16:creationId xmlns:a16="http://schemas.microsoft.com/office/drawing/2014/main" id="{C728B8B4-5ED1-4E1E-BD76-CEF614A909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01400" y="3162300"/>
            <a:ext cx="6781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23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95C240-FFB0-4BA5-9199-35A7FDC25F30}"/>
              </a:ext>
            </a:extLst>
          </p:cNvPr>
          <p:cNvSpPr>
            <a:spLocks noGrp="1"/>
          </p:cNvSpPr>
          <p:nvPr>
            <p:ph sz="quarter" idx="13"/>
          </p:nvPr>
        </p:nvSpPr>
        <p:spPr/>
        <p:txBody>
          <a:bodyPr/>
          <a:lstStyle/>
          <a:p>
            <a:endParaRPr lang="en-US"/>
          </a:p>
        </p:txBody>
      </p:sp>
      <p:sp>
        <p:nvSpPr>
          <p:cNvPr id="3" name="Title 2">
            <a:extLst>
              <a:ext uri="{FF2B5EF4-FFF2-40B4-BE49-F238E27FC236}">
                <a16:creationId xmlns:a16="http://schemas.microsoft.com/office/drawing/2014/main" id="{5C3CF2EE-8675-466C-9FFF-1A17F38F62F3}"/>
              </a:ext>
            </a:extLst>
          </p:cNvPr>
          <p:cNvSpPr>
            <a:spLocks noGrp="1"/>
          </p:cNvSpPr>
          <p:nvPr>
            <p:ph type="title"/>
          </p:nvPr>
        </p:nvSpPr>
        <p:spPr>
          <a:xfrm>
            <a:off x="876300" y="547300"/>
            <a:ext cx="14135100" cy="1200329"/>
          </a:xfrm>
        </p:spPr>
        <p:txBody>
          <a:bodyPr/>
          <a:lstStyle/>
          <a:p>
            <a:r>
              <a:rPr lang="en-US" sz="4000" dirty="0" err="1"/>
              <a:t>Prezentare</a:t>
            </a:r>
            <a:r>
              <a:rPr lang="en-US" sz="4000" dirty="0"/>
              <a:t> SC HOBAS Pipe Systems SRL</a:t>
            </a:r>
          </a:p>
        </p:txBody>
      </p:sp>
      <p:pic>
        <p:nvPicPr>
          <p:cNvPr id="4" name="Picture 3">
            <a:extLst>
              <a:ext uri="{FF2B5EF4-FFF2-40B4-BE49-F238E27FC236}">
                <a16:creationId xmlns:a16="http://schemas.microsoft.com/office/drawing/2014/main" id="{8C2E07AB-1074-41A9-9121-7B96DE7AE0E0}"/>
              </a:ext>
            </a:extLst>
          </p:cNvPr>
          <p:cNvPicPr>
            <a:picLocks noChangeAspect="1"/>
          </p:cNvPicPr>
          <p:nvPr/>
        </p:nvPicPr>
        <p:blipFill>
          <a:blip r:embed="rId2"/>
          <a:stretch>
            <a:fillRect/>
          </a:stretch>
        </p:blipFill>
        <p:spPr>
          <a:xfrm>
            <a:off x="2514600" y="1409700"/>
            <a:ext cx="12115800" cy="7967871"/>
          </a:xfrm>
          <a:prstGeom prst="rect">
            <a:avLst/>
          </a:prstGeom>
        </p:spPr>
      </p:pic>
    </p:spTree>
    <p:extLst>
      <p:ext uri="{BB962C8B-B14F-4D97-AF65-F5344CB8AC3E}">
        <p14:creationId xmlns:p14="http://schemas.microsoft.com/office/powerpoint/2010/main" val="111993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16FDE9-1751-4FF7-9A57-2F3054B01583}"/>
              </a:ext>
            </a:extLst>
          </p:cNvPr>
          <p:cNvSpPr>
            <a:spLocks noGrp="1"/>
          </p:cNvSpPr>
          <p:nvPr>
            <p:ph sz="quarter" idx="13"/>
          </p:nvPr>
        </p:nvSpPr>
        <p:spPr/>
        <p:txBody>
          <a:bodyPr/>
          <a:lstStyle/>
          <a:p>
            <a:endParaRPr lang="en-US"/>
          </a:p>
        </p:txBody>
      </p:sp>
      <p:sp>
        <p:nvSpPr>
          <p:cNvPr id="3" name="Title 2">
            <a:extLst>
              <a:ext uri="{FF2B5EF4-FFF2-40B4-BE49-F238E27FC236}">
                <a16:creationId xmlns:a16="http://schemas.microsoft.com/office/drawing/2014/main" id="{101A430D-086C-44E3-8698-72DA95C56F4D}"/>
              </a:ext>
            </a:extLst>
          </p:cNvPr>
          <p:cNvSpPr>
            <a:spLocks noGrp="1"/>
          </p:cNvSpPr>
          <p:nvPr>
            <p:ph type="title"/>
          </p:nvPr>
        </p:nvSpPr>
        <p:spPr>
          <a:xfrm>
            <a:off x="304800" y="2017685"/>
            <a:ext cx="8839200" cy="9981194"/>
          </a:xfrm>
        </p:spPr>
        <p:txBody>
          <a:bodyPr/>
          <a:lstStyle/>
          <a:p>
            <a:r>
              <a:rPr lang="en-US" sz="2400" b="0" dirty="0">
                <a:solidFill>
                  <a:srgbClr val="000000"/>
                </a:solidFill>
              </a:rPr>
              <a:t>-Gama de </a:t>
            </a:r>
            <a:r>
              <a:rPr lang="en-US" sz="2400" b="0" dirty="0" err="1">
                <a:solidFill>
                  <a:srgbClr val="000000"/>
                </a:solidFill>
              </a:rPr>
              <a:t>produse</a:t>
            </a:r>
            <a:r>
              <a:rPr lang="en-US" sz="2400" b="0" dirty="0">
                <a:solidFill>
                  <a:srgbClr val="000000"/>
                </a:solidFill>
              </a:rPr>
              <a:t> : </a:t>
            </a:r>
            <a:br>
              <a:rPr lang="en-US" sz="2400" b="0" dirty="0">
                <a:solidFill>
                  <a:srgbClr val="000000"/>
                </a:solidFill>
              </a:rPr>
            </a:br>
            <a:r>
              <a:rPr lang="en-US" sz="2400" b="0" dirty="0">
                <a:solidFill>
                  <a:srgbClr val="000000"/>
                </a:solidFill>
              </a:rPr>
              <a:t>	DN 300-2200 </a:t>
            </a:r>
            <a:br>
              <a:rPr lang="en-US" sz="2400" b="0" dirty="0">
                <a:solidFill>
                  <a:srgbClr val="000000"/>
                </a:solidFill>
              </a:rPr>
            </a:br>
            <a:r>
              <a:rPr lang="en-US" sz="2400" b="0" dirty="0">
                <a:solidFill>
                  <a:srgbClr val="000000"/>
                </a:solidFill>
              </a:rPr>
              <a:t>	PN 1-20 bar</a:t>
            </a:r>
            <a:br>
              <a:rPr lang="en-US" sz="2400" b="0" dirty="0">
                <a:solidFill>
                  <a:srgbClr val="000000"/>
                </a:solidFill>
              </a:rPr>
            </a:br>
            <a:r>
              <a:rPr lang="en-US" sz="2400" b="0" dirty="0">
                <a:solidFill>
                  <a:srgbClr val="000000"/>
                </a:solidFill>
              </a:rPr>
              <a:t>	SN 5000 – 40000 Pa</a:t>
            </a:r>
            <a:br>
              <a:rPr lang="en-US" sz="2400" b="0" dirty="0">
                <a:solidFill>
                  <a:srgbClr val="000000"/>
                </a:solidFill>
              </a:rPr>
            </a:br>
            <a:br>
              <a:rPr lang="en-US" sz="2400" b="0" dirty="0">
                <a:solidFill>
                  <a:srgbClr val="000000"/>
                </a:solidFill>
              </a:rPr>
            </a:br>
            <a:r>
              <a:rPr lang="en-US" sz="2400" b="0" dirty="0">
                <a:solidFill>
                  <a:srgbClr val="000000"/>
                </a:solidFill>
              </a:rPr>
              <a:t>-</a:t>
            </a:r>
            <a:r>
              <a:rPr lang="en-US" sz="2400" b="0" dirty="0" err="1">
                <a:solidFill>
                  <a:srgbClr val="000000"/>
                </a:solidFill>
              </a:rPr>
              <a:t>Echipamente</a:t>
            </a:r>
            <a:r>
              <a:rPr lang="en-US" sz="2400" b="0" dirty="0">
                <a:solidFill>
                  <a:srgbClr val="000000"/>
                </a:solidFill>
              </a:rPr>
              <a:t> de </a:t>
            </a:r>
            <a:r>
              <a:rPr lang="en-US" sz="2400" b="0" dirty="0" err="1">
                <a:solidFill>
                  <a:srgbClr val="000000"/>
                </a:solidFill>
              </a:rPr>
              <a:t>productie</a:t>
            </a:r>
            <a:r>
              <a:rPr lang="en-US" sz="2400" b="0" dirty="0">
                <a:solidFill>
                  <a:srgbClr val="000000"/>
                </a:solidFill>
              </a:rPr>
              <a:t> :	</a:t>
            </a:r>
            <a:br>
              <a:rPr lang="en-US" sz="2400" b="0" dirty="0">
                <a:solidFill>
                  <a:srgbClr val="000000"/>
                </a:solidFill>
              </a:rPr>
            </a:br>
            <a:r>
              <a:rPr lang="en-US" sz="2400" b="0" dirty="0">
                <a:solidFill>
                  <a:srgbClr val="000000"/>
                </a:solidFill>
              </a:rPr>
              <a:t>	</a:t>
            </a:r>
            <a:br>
              <a:rPr lang="en-US" sz="2400" b="0" dirty="0">
                <a:solidFill>
                  <a:srgbClr val="000000"/>
                </a:solidFill>
              </a:rPr>
            </a:br>
            <a:r>
              <a:rPr lang="en-US" sz="2400" b="0" dirty="0">
                <a:solidFill>
                  <a:srgbClr val="000000"/>
                </a:solidFill>
              </a:rPr>
              <a:t>	Feeder A21	</a:t>
            </a:r>
            <a:br>
              <a:rPr lang="en-US" sz="2400" b="0" dirty="0">
                <a:solidFill>
                  <a:srgbClr val="000000"/>
                </a:solidFill>
              </a:rPr>
            </a:br>
            <a:r>
              <a:rPr lang="en-US" sz="2400" b="0" dirty="0">
                <a:solidFill>
                  <a:srgbClr val="000000"/>
                </a:solidFill>
              </a:rPr>
              <a:t>	</a:t>
            </a:r>
            <a:r>
              <a:rPr lang="en-US" sz="2400" b="0" dirty="0" err="1">
                <a:solidFill>
                  <a:srgbClr val="000000"/>
                </a:solidFill>
              </a:rPr>
              <a:t>Statii</a:t>
            </a:r>
            <a:r>
              <a:rPr lang="en-US" sz="2400" b="0" dirty="0">
                <a:solidFill>
                  <a:srgbClr val="000000"/>
                </a:solidFill>
              </a:rPr>
              <a:t> </a:t>
            </a:r>
            <a:r>
              <a:rPr lang="en-US" sz="2400" b="0" dirty="0" err="1">
                <a:solidFill>
                  <a:srgbClr val="000000"/>
                </a:solidFill>
              </a:rPr>
              <a:t>centrifugale</a:t>
            </a:r>
            <a:r>
              <a:rPr lang="en-US" sz="2400" b="0" dirty="0">
                <a:solidFill>
                  <a:srgbClr val="000000"/>
                </a:solidFill>
              </a:rPr>
              <a:t> M1-M5</a:t>
            </a:r>
            <a:br>
              <a:rPr lang="en-US" sz="2400" b="0" dirty="0">
                <a:solidFill>
                  <a:srgbClr val="000000"/>
                </a:solidFill>
              </a:rPr>
            </a:br>
            <a:r>
              <a:rPr lang="en-US" sz="2400" b="0" dirty="0">
                <a:solidFill>
                  <a:srgbClr val="000000"/>
                </a:solidFill>
              </a:rPr>
              <a:t>	</a:t>
            </a:r>
            <a:r>
              <a:rPr lang="en-US" sz="2400" b="0" dirty="0" err="1">
                <a:solidFill>
                  <a:srgbClr val="000000"/>
                </a:solidFill>
              </a:rPr>
              <a:t>Matrite</a:t>
            </a:r>
            <a:r>
              <a:rPr lang="en-US" sz="2400" b="0" dirty="0">
                <a:solidFill>
                  <a:srgbClr val="000000"/>
                </a:solidFill>
              </a:rPr>
              <a:t> DN 300-2200</a:t>
            </a:r>
            <a:br>
              <a:rPr lang="en-US" sz="2400" b="0" dirty="0">
                <a:solidFill>
                  <a:srgbClr val="000000"/>
                </a:solidFill>
              </a:rPr>
            </a:br>
            <a:r>
              <a:rPr lang="en-US" sz="2400" b="0" dirty="0">
                <a:solidFill>
                  <a:srgbClr val="000000"/>
                </a:solidFill>
              </a:rPr>
              <a:t>	</a:t>
            </a:r>
            <a:r>
              <a:rPr lang="en-US" sz="2400" b="0" dirty="0" err="1">
                <a:solidFill>
                  <a:srgbClr val="000000"/>
                </a:solidFill>
              </a:rPr>
              <a:t>Statie</a:t>
            </a:r>
            <a:r>
              <a:rPr lang="en-US" sz="2400" b="0" dirty="0">
                <a:solidFill>
                  <a:srgbClr val="000000"/>
                </a:solidFill>
              </a:rPr>
              <a:t> de </a:t>
            </a:r>
            <a:r>
              <a:rPr lang="en-US" sz="2400" b="0" dirty="0" err="1">
                <a:solidFill>
                  <a:srgbClr val="000000"/>
                </a:solidFill>
              </a:rPr>
              <a:t>mixare</a:t>
            </a:r>
            <a:r>
              <a:rPr lang="en-US" sz="2400" b="0" dirty="0">
                <a:solidFill>
                  <a:srgbClr val="000000"/>
                </a:solidFill>
              </a:rPr>
              <a:t>  </a:t>
            </a:r>
            <a:r>
              <a:rPr lang="en-US" sz="2400" b="0" dirty="0" err="1">
                <a:solidFill>
                  <a:srgbClr val="000000"/>
                </a:solidFill>
              </a:rPr>
              <a:t>rasini</a:t>
            </a:r>
            <a:r>
              <a:rPr lang="en-US" sz="2400" b="0" dirty="0">
                <a:solidFill>
                  <a:srgbClr val="000000"/>
                </a:solidFill>
              </a:rPr>
              <a:t> </a:t>
            </a:r>
            <a:r>
              <a:rPr lang="en-US" sz="2400" b="0" dirty="0" err="1">
                <a:solidFill>
                  <a:srgbClr val="000000"/>
                </a:solidFill>
              </a:rPr>
              <a:t>poliesterice</a:t>
            </a:r>
            <a:r>
              <a:rPr lang="en-US" sz="2400" b="0" dirty="0">
                <a:solidFill>
                  <a:srgbClr val="000000"/>
                </a:solidFill>
              </a:rPr>
              <a:t> cu filler </a:t>
            </a:r>
            <a:r>
              <a:rPr lang="en-US" sz="2400" b="0" dirty="0" err="1">
                <a:solidFill>
                  <a:srgbClr val="000000"/>
                </a:solidFill>
              </a:rPr>
              <a:t>si</a:t>
            </a:r>
            <a:r>
              <a:rPr lang="en-US" sz="2400" b="0" dirty="0">
                <a:solidFill>
                  <a:srgbClr val="000000"/>
                </a:solidFill>
              </a:rPr>
              <a:t> 	</a:t>
            </a:r>
            <a:r>
              <a:rPr lang="en-US" sz="2400" b="0" dirty="0" err="1">
                <a:solidFill>
                  <a:srgbClr val="000000"/>
                </a:solidFill>
              </a:rPr>
              <a:t>aditivi</a:t>
            </a:r>
            <a:br>
              <a:rPr lang="en-US" sz="2400" b="0" dirty="0">
                <a:solidFill>
                  <a:srgbClr val="000000"/>
                </a:solidFill>
              </a:rPr>
            </a:br>
            <a:r>
              <a:rPr lang="en-US" sz="2400" b="0" dirty="0">
                <a:solidFill>
                  <a:srgbClr val="000000"/>
                </a:solidFill>
              </a:rPr>
              <a:t>	</a:t>
            </a:r>
            <a:r>
              <a:rPr lang="en-US" sz="2400" b="0" dirty="0" err="1">
                <a:solidFill>
                  <a:srgbClr val="000000"/>
                </a:solidFill>
              </a:rPr>
              <a:t>Statie</a:t>
            </a:r>
            <a:r>
              <a:rPr lang="en-US" sz="2400" b="0" dirty="0">
                <a:solidFill>
                  <a:srgbClr val="000000"/>
                </a:solidFill>
              </a:rPr>
              <a:t> </a:t>
            </a:r>
            <a:r>
              <a:rPr lang="en-US" sz="2400" b="0" dirty="0" err="1">
                <a:solidFill>
                  <a:srgbClr val="000000"/>
                </a:solidFill>
              </a:rPr>
              <a:t>pompare</a:t>
            </a:r>
            <a:r>
              <a:rPr lang="en-US" sz="2400" b="0" dirty="0">
                <a:solidFill>
                  <a:srgbClr val="000000"/>
                </a:solidFill>
              </a:rPr>
              <a:t> </a:t>
            </a:r>
            <a:r>
              <a:rPr lang="en-US" sz="2400" b="0" dirty="0" err="1">
                <a:solidFill>
                  <a:srgbClr val="000000"/>
                </a:solidFill>
              </a:rPr>
              <a:t>rasini</a:t>
            </a:r>
            <a:r>
              <a:rPr lang="en-US" sz="2400" b="0" dirty="0">
                <a:solidFill>
                  <a:srgbClr val="000000"/>
                </a:solidFill>
              </a:rPr>
              <a:t> </a:t>
            </a:r>
            <a:r>
              <a:rPr lang="en-US" sz="2400" b="0" dirty="0" err="1">
                <a:solidFill>
                  <a:srgbClr val="000000"/>
                </a:solidFill>
              </a:rPr>
              <a:t>poliesterice</a:t>
            </a:r>
            <a:r>
              <a:rPr lang="en-US" sz="2400" b="0" dirty="0">
                <a:solidFill>
                  <a:srgbClr val="000000"/>
                </a:solidFill>
              </a:rPr>
              <a:t> </a:t>
            </a:r>
            <a:br>
              <a:rPr lang="en-US" sz="2400" b="0" dirty="0">
                <a:solidFill>
                  <a:srgbClr val="000000"/>
                </a:solidFill>
              </a:rPr>
            </a:br>
            <a:r>
              <a:rPr lang="en-US" sz="2400" b="0" dirty="0">
                <a:solidFill>
                  <a:srgbClr val="000000"/>
                </a:solidFill>
              </a:rPr>
              <a:t>	</a:t>
            </a:r>
            <a:r>
              <a:rPr lang="en-US" sz="2400" b="0" dirty="0" err="1">
                <a:solidFill>
                  <a:srgbClr val="000000"/>
                </a:solidFill>
              </a:rPr>
              <a:t>Statie</a:t>
            </a:r>
            <a:r>
              <a:rPr lang="en-US" sz="2400" b="0" dirty="0">
                <a:solidFill>
                  <a:srgbClr val="000000"/>
                </a:solidFill>
              </a:rPr>
              <a:t>  </a:t>
            </a:r>
            <a:r>
              <a:rPr lang="en-US" sz="2400" b="0" dirty="0" err="1">
                <a:solidFill>
                  <a:srgbClr val="000000"/>
                </a:solidFill>
              </a:rPr>
              <a:t>preparare</a:t>
            </a:r>
            <a:r>
              <a:rPr lang="en-US" sz="2400" b="0" dirty="0">
                <a:solidFill>
                  <a:srgbClr val="000000"/>
                </a:solidFill>
              </a:rPr>
              <a:t> </a:t>
            </a:r>
            <a:r>
              <a:rPr lang="en-US" sz="2400" b="0" dirty="0" err="1">
                <a:solidFill>
                  <a:srgbClr val="000000"/>
                </a:solidFill>
              </a:rPr>
              <a:t>apa</a:t>
            </a:r>
            <a:r>
              <a:rPr lang="en-US" sz="2400" b="0" dirty="0">
                <a:solidFill>
                  <a:srgbClr val="000000"/>
                </a:solidFill>
              </a:rPr>
              <a:t> </a:t>
            </a:r>
            <a:r>
              <a:rPr lang="en-US" sz="2400" b="0" dirty="0" err="1">
                <a:solidFill>
                  <a:srgbClr val="000000"/>
                </a:solidFill>
              </a:rPr>
              <a:t>calda</a:t>
            </a:r>
            <a:r>
              <a:rPr lang="en-US" sz="2400" b="0" dirty="0">
                <a:solidFill>
                  <a:srgbClr val="000000"/>
                </a:solidFill>
              </a:rPr>
              <a:t>/ </a:t>
            </a:r>
            <a:r>
              <a:rPr lang="en-US" sz="2400" b="0" dirty="0" err="1">
                <a:solidFill>
                  <a:srgbClr val="000000"/>
                </a:solidFill>
              </a:rPr>
              <a:t>apa</a:t>
            </a:r>
            <a:r>
              <a:rPr lang="en-US" sz="2400" b="0" dirty="0">
                <a:solidFill>
                  <a:srgbClr val="000000"/>
                </a:solidFill>
              </a:rPr>
              <a:t> </a:t>
            </a:r>
            <a:r>
              <a:rPr lang="en-US" sz="2400" b="0" dirty="0" err="1">
                <a:solidFill>
                  <a:srgbClr val="000000"/>
                </a:solidFill>
              </a:rPr>
              <a:t>rece</a:t>
            </a:r>
            <a:br>
              <a:rPr lang="en-US" sz="2400" b="0" dirty="0">
                <a:solidFill>
                  <a:srgbClr val="000000"/>
                </a:solidFill>
              </a:rPr>
            </a:br>
            <a:r>
              <a:rPr lang="en-US" sz="2400" b="0" dirty="0">
                <a:solidFill>
                  <a:srgbClr val="000000"/>
                </a:solidFill>
              </a:rPr>
              <a:t>	Control system process </a:t>
            </a:r>
            <a:r>
              <a:rPr lang="en-US" sz="2400" b="0" dirty="0" err="1">
                <a:solidFill>
                  <a:srgbClr val="000000"/>
                </a:solidFill>
              </a:rPr>
              <a:t>tehnologic</a:t>
            </a:r>
            <a:br>
              <a:rPr lang="en-US" sz="2400" b="0" dirty="0">
                <a:solidFill>
                  <a:srgbClr val="000000"/>
                </a:solidFill>
              </a:rPr>
            </a:br>
            <a:r>
              <a:rPr lang="en-US" sz="2400" b="0" dirty="0">
                <a:solidFill>
                  <a:srgbClr val="000000"/>
                </a:solidFill>
              </a:rPr>
              <a:t>	</a:t>
            </a:r>
            <a:r>
              <a:rPr lang="en-US" sz="2400" b="0" dirty="0" err="1">
                <a:solidFill>
                  <a:srgbClr val="000000"/>
                </a:solidFill>
              </a:rPr>
              <a:t>Masina</a:t>
            </a:r>
            <a:r>
              <a:rPr lang="en-US" sz="2400" b="0" dirty="0">
                <a:solidFill>
                  <a:srgbClr val="000000"/>
                </a:solidFill>
              </a:rPr>
              <a:t> </a:t>
            </a:r>
            <a:r>
              <a:rPr lang="en-US" sz="2400" b="0" dirty="0" err="1">
                <a:solidFill>
                  <a:srgbClr val="000000"/>
                </a:solidFill>
              </a:rPr>
              <a:t>debitat</a:t>
            </a:r>
            <a:r>
              <a:rPr lang="en-US" sz="2400" b="0" dirty="0">
                <a:solidFill>
                  <a:srgbClr val="000000"/>
                </a:solidFill>
              </a:rPr>
              <a:t> </a:t>
            </a:r>
            <a:r>
              <a:rPr lang="en-US" sz="2400" b="0" dirty="0" err="1">
                <a:solidFill>
                  <a:srgbClr val="000000"/>
                </a:solidFill>
              </a:rPr>
              <a:t>tuburi</a:t>
            </a:r>
            <a:r>
              <a:rPr lang="en-US" sz="2400" b="0" dirty="0">
                <a:solidFill>
                  <a:srgbClr val="000000"/>
                </a:solidFill>
              </a:rPr>
              <a:t> </a:t>
            </a:r>
            <a:br>
              <a:rPr lang="en-US" sz="2400" b="0" dirty="0">
                <a:solidFill>
                  <a:srgbClr val="000000"/>
                </a:solidFill>
              </a:rPr>
            </a:br>
            <a:r>
              <a:rPr lang="en-US" sz="2400" b="0" dirty="0">
                <a:solidFill>
                  <a:srgbClr val="000000"/>
                </a:solidFill>
              </a:rPr>
              <a:t>	</a:t>
            </a:r>
            <a:r>
              <a:rPr lang="en-US" sz="2400" b="0" dirty="0" err="1">
                <a:solidFill>
                  <a:srgbClr val="000000"/>
                </a:solidFill>
              </a:rPr>
              <a:t>Sistem</a:t>
            </a:r>
            <a:r>
              <a:rPr lang="en-US" sz="2400" b="0" dirty="0">
                <a:solidFill>
                  <a:srgbClr val="000000"/>
                </a:solidFill>
              </a:rPr>
              <a:t> </a:t>
            </a:r>
            <a:r>
              <a:rPr lang="en-US" sz="2400" b="0" dirty="0" err="1">
                <a:solidFill>
                  <a:srgbClr val="000000"/>
                </a:solidFill>
              </a:rPr>
              <a:t>exhaustare</a:t>
            </a:r>
            <a:r>
              <a:rPr lang="en-US" sz="2400" b="0" dirty="0">
                <a:solidFill>
                  <a:srgbClr val="000000"/>
                </a:solidFill>
              </a:rPr>
              <a:t> Wesco     Q=9000 m3/h *</a:t>
            </a:r>
            <a:br>
              <a:rPr lang="en-US" sz="2400" b="0" dirty="0">
                <a:solidFill>
                  <a:srgbClr val="000000"/>
                </a:solidFill>
              </a:rPr>
            </a:br>
            <a:r>
              <a:rPr lang="en-US" sz="2400" b="0" dirty="0">
                <a:solidFill>
                  <a:srgbClr val="000000"/>
                </a:solidFill>
              </a:rPr>
              <a:t>	</a:t>
            </a:r>
            <a:r>
              <a:rPr lang="en-US" sz="2400" b="0" dirty="0" err="1">
                <a:solidFill>
                  <a:srgbClr val="000000"/>
                </a:solidFill>
              </a:rPr>
              <a:t>Sistem</a:t>
            </a:r>
            <a:r>
              <a:rPr lang="en-US" sz="2400" b="0" dirty="0">
                <a:solidFill>
                  <a:srgbClr val="000000"/>
                </a:solidFill>
              </a:rPr>
              <a:t> de </a:t>
            </a:r>
            <a:r>
              <a:rPr lang="en-US" sz="2400" b="0" dirty="0" err="1">
                <a:solidFill>
                  <a:srgbClr val="000000"/>
                </a:solidFill>
              </a:rPr>
              <a:t>evacuare</a:t>
            </a:r>
            <a:r>
              <a:rPr lang="en-US" sz="2400" b="0" dirty="0">
                <a:solidFill>
                  <a:srgbClr val="000000"/>
                </a:solidFill>
              </a:rPr>
              <a:t> </a:t>
            </a:r>
            <a:r>
              <a:rPr lang="en-US" sz="2400" b="0" dirty="0" err="1">
                <a:solidFill>
                  <a:srgbClr val="000000"/>
                </a:solidFill>
              </a:rPr>
              <a:t>emisii</a:t>
            </a:r>
            <a:r>
              <a:rPr lang="en-US" sz="2400" b="0" dirty="0">
                <a:solidFill>
                  <a:srgbClr val="000000"/>
                </a:solidFill>
              </a:rPr>
              <a:t>    Q= 6000 m3/h*</a:t>
            </a:r>
            <a:br>
              <a:rPr lang="en-US" sz="2400" b="0" dirty="0">
                <a:solidFill>
                  <a:srgbClr val="000000"/>
                </a:solidFill>
              </a:rPr>
            </a:br>
            <a:r>
              <a:rPr lang="en-US" sz="2400" b="0" dirty="0">
                <a:solidFill>
                  <a:srgbClr val="000000"/>
                </a:solidFill>
              </a:rPr>
              <a:t>	</a:t>
            </a:r>
            <a:br>
              <a:rPr lang="en-US" sz="2400" b="0" dirty="0">
                <a:solidFill>
                  <a:srgbClr val="000000"/>
                </a:solidFill>
              </a:rPr>
            </a:br>
            <a:r>
              <a:rPr lang="en-US" sz="2400" b="0" dirty="0">
                <a:solidFill>
                  <a:srgbClr val="000000"/>
                </a:solidFill>
              </a:rPr>
              <a:t> Nota     * </a:t>
            </a:r>
            <a:r>
              <a:rPr lang="en-US" sz="2400" b="0" dirty="0" err="1">
                <a:solidFill>
                  <a:srgbClr val="000000"/>
                </a:solidFill>
              </a:rPr>
              <a:t>Echipamente</a:t>
            </a:r>
            <a:r>
              <a:rPr lang="en-US" sz="2400" b="0" dirty="0">
                <a:solidFill>
                  <a:srgbClr val="000000"/>
                </a:solidFill>
              </a:rPr>
              <a:t> in constructive ATEX zona 2</a:t>
            </a:r>
            <a:br>
              <a:rPr lang="en-US" sz="2400" b="0" dirty="0">
                <a:solidFill>
                  <a:srgbClr val="000000"/>
                </a:solidFill>
              </a:rPr>
            </a:br>
            <a:r>
              <a:rPr lang="en-US" sz="2400" b="0" dirty="0">
                <a:solidFill>
                  <a:srgbClr val="000000"/>
                </a:solidFill>
              </a:rPr>
              <a:t>		</a:t>
            </a:r>
            <a:br>
              <a:rPr lang="en-US" sz="2400" b="0" dirty="0">
                <a:solidFill>
                  <a:srgbClr val="000000"/>
                </a:solidFill>
              </a:rPr>
            </a:br>
            <a:br>
              <a:rPr lang="en-US" dirty="0"/>
            </a:br>
            <a:br>
              <a:rPr lang="en-US" dirty="0"/>
            </a:br>
            <a:br>
              <a:rPr lang="en-US" dirty="0"/>
            </a:br>
            <a:r>
              <a:rPr lang="en-US" dirty="0"/>
              <a:t>- </a:t>
            </a:r>
            <a:br>
              <a:rPr lang="en-US" dirty="0"/>
            </a:br>
            <a:br>
              <a:rPr lang="en-US" dirty="0"/>
            </a:br>
            <a:br>
              <a:rPr lang="en-US" dirty="0"/>
            </a:br>
            <a:r>
              <a:rPr lang="en-US" dirty="0"/>
              <a:t>-</a:t>
            </a:r>
          </a:p>
        </p:txBody>
      </p:sp>
      <p:sp>
        <p:nvSpPr>
          <p:cNvPr id="6" name="Title 2">
            <a:extLst>
              <a:ext uri="{FF2B5EF4-FFF2-40B4-BE49-F238E27FC236}">
                <a16:creationId xmlns:a16="http://schemas.microsoft.com/office/drawing/2014/main" id="{37C2D553-A438-4C66-BFCC-ABF702FF8814}"/>
              </a:ext>
            </a:extLst>
          </p:cNvPr>
          <p:cNvSpPr txBox="1">
            <a:spLocks/>
          </p:cNvSpPr>
          <p:nvPr/>
        </p:nvSpPr>
        <p:spPr>
          <a:xfrm>
            <a:off x="1028700" y="727401"/>
            <a:ext cx="7581900" cy="1144929"/>
          </a:xfrm>
          <a:prstGeom prst="rect">
            <a:avLst/>
          </a:prstGeom>
          <a:noFill/>
        </p:spPr>
        <p:txBody>
          <a:bodyPr wrap="square" rtlCol="0" anchor="ctr" anchorCtr="0">
            <a:spAutoFit/>
          </a:bodyPr>
          <a:lstStyle>
            <a:lvl1pPr algn="l" defTabSz="1371600" rtl="0" eaLnBrk="1" latinLnBrk="0" hangingPunct="1">
              <a:lnSpc>
                <a:spcPct val="90000"/>
              </a:lnSpc>
              <a:spcBef>
                <a:spcPct val="0"/>
              </a:spcBef>
              <a:buNone/>
              <a:defRPr lang="uk-UA" sz="3000" b="1" kern="1200">
                <a:solidFill>
                  <a:srgbClr val="009EE0"/>
                </a:solidFill>
                <a:latin typeface="Arial" panose="020B0604020202020204" pitchFamily="34" charset="0"/>
                <a:ea typeface="Arial" panose="020B0604020202020204" pitchFamily="34" charset="0"/>
                <a:cs typeface="Arial" panose="020B0604020202020204" pitchFamily="34" charset="0"/>
              </a:defRPr>
            </a:lvl1pPr>
          </a:lstStyle>
          <a:p>
            <a:r>
              <a:rPr lang="en-US" sz="4000" dirty="0">
                <a:solidFill>
                  <a:schemeClr val="accent3">
                    <a:lumMod val="75000"/>
                  </a:schemeClr>
                </a:solidFill>
              </a:rPr>
              <a:t>1.a. </a:t>
            </a:r>
            <a:r>
              <a:rPr lang="en-US" sz="4000" dirty="0" err="1">
                <a:solidFill>
                  <a:schemeClr val="accent3">
                    <a:lumMod val="75000"/>
                  </a:schemeClr>
                </a:solidFill>
              </a:rPr>
              <a:t>Productia</a:t>
            </a:r>
            <a:r>
              <a:rPr lang="en-US" sz="4000" dirty="0">
                <a:solidFill>
                  <a:schemeClr val="accent3">
                    <a:lumMod val="75000"/>
                  </a:schemeClr>
                </a:solidFill>
              </a:rPr>
              <a:t> de </a:t>
            </a:r>
            <a:r>
              <a:rPr lang="en-US" sz="4000" dirty="0" err="1">
                <a:solidFill>
                  <a:schemeClr val="accent3">
                    <a:lumMod val="75000"/>
                  </a:schemeClr>
                </a:solidFill>
              </a:rPr>
              <a:t>tuburi</a:t>
            </a:r>
            <a:r>
              <a:rPr lang="en-US" sz="4000" dirty="0">
                <a:solidFill>
                  <a:schemeClr val="accent3">
                    <a:lumMod val="75000"/>
                  </a:schemeClr>
                </a:solidFill>
              </a:rPr>
              <a:t> </a:t>
            </a:r>
          </a:p>
          <a:p>
            <a:endParaRPr lang="en-US" sz="3600" dirty="0">
              <a:solidFill>
                <a:schemeClr val="accent3">
                  <a:lumMod val="75000"/>
                </a:schemeClr>
              </a:solidFill>
            </a:endParaRPr>
          </a:p>
        </p:txBody>
      </p:sp>
      <p:pic>
        <p:nvPicPr>
          <p:cNvPr id="9" name="Content Placeholder 4">
            <a:extLst>
              <a:ext uri="{FF2B5EF4-FFF2-40B4-BE49-F238E27FC236}">
                <a16:creationId xmlns:a16="http://schemas.microsoft.com/office/drawing/2014/main" id="{9812E23E-FAE2-480B-A0F7-C25C9E2CE1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2095500"/>
            <a:ext cx="8462682" cy="63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42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16FDE9-1751-4FF7-9A57-2F3054B01583}"/>
              </a:ext>
            </a:extLst>
          </p:cNvPr>
          <p:cNvSpPr>
            <a:spLocks noGrp="1"/>
          </p:cNvSpPr>
          <p:nvPr>
            <p:ph sz="quarter" idx="13"/>
          </p:nvPr>
        </p:nvSpPr>
        <p:spPr/>
        <p:txBody>
          <a:bodyPr/>
          <a:lstStyle/>
          <a:p>
            <a:endParaRPr lang="en-US"/>
          </a:p>
        </p:txBody>
      </p:sp>
      <p:sp>
        <p:nvSpPr>
          <p:cNvPr id="3" name="Title 2">
            <a:extLst>
              <a:ext uri="{FF2B5EF4-FFF2-40B4-BE49-F238E27FC236}">
                <a16:creationId xmlns:a16="http://schemas.microsoft.com/office/drawing/2014/main" id="{101A430D-086C-44E3-8698-72DA95C56F4D}"/>
              </a:ext>
            </a:extLst>
          </p:cNvPr>
          <p:cNvSpPr>
            <a:spLocks noGrp="1"/>
          </p:cNvSpPr>
          <p:nvPr>
            <p:ph type="title"/>
          </p:nvPr>
        </p:nvSpPr>
        <p:spPr>
          <a:xfrm>
            <a:off x="457200" y="1956795"/>
            <a:ext cx="10134600" cy="8485400"/>
          </a:xfrm>
        </p:spPr>
        <p:txBody>
          <a:bodyPr/>
          <a:lstStyle/>
          <a:p>
            <a:br>
              <a:rPr lang="en-US" sz="2400" b="0" dirty="0">
                <a:solidFill>
                  <a:srgbClr val="000000"/>
                </a:solidFill>
              </a:rPr>
            </a:br>
            <a:r>
              <a:rPr lang="en-US" sz="2400" b="0" dirty="0">
                <a:solidFill>
                  <a:srgbClr val="000000"/>
                </a:solidFill>
              </a:rPr>
              <a:t>Gama de </a:t>
            </a:r>
            <a:r>
              <a:rPr lang="en-US" sz="2400" b="0" dirty="0" err="1">
                <a:solidFill>
                  <a:srgbClr val="000000"/>
                </a:solidFill>
              </a:rPr>
              <a:t>produse</a:t>
            </a:r>
            <a:r>
              <a:rPr lang="en-US" sz="2400" b="0" dirty="0">
                <a:solidFill>
                  <a:srgbClr val="000000"/>
                </a:solidFill>
              </a:rPr>
              <a:t> : </a:t>
            </a:r>
            <a:br>
              <a:rPr lang="en-US" sz="2400" b="0" dirty="0">
                <a:solidFill>
                  <a:srgbClr val="000000"/>
                </a:solidFill>
              </a:rPr>
            </a:br>
            <a:r>
              <a:rPr lang="en-US" sz="2400" b="0" dirty="0">
                <a:solidFill>
                  <a:srgbClr val="000000"/>
                </a:solidFill>
              </a:rPr>
              <a:t>	</a:t>
            </a:r>
            <a:br>
              <a:rPr lang="en-US" sz="2400" b="0" dirty="0">
                <a:solidFill>
                  <a:srgbClr val="000000"/>
                </a:solidFill>
              </a:rPr>
            </a:br>
            <a:r>
              <a:rPr lang="en-US" sz="2400" b="0" dirty="0">
                <a:solidFill>
                  <a:srgbClr val="000000"/>
                </a:solidFill>
              </a:rPr>
              <a:t>	DN 200-2400 mm</a:t>
            </a:r>
            <a:br>
              <a:rPr lang="en-US" sz="2400" b="0" dirty="0">
                <a:solidFill>
                  <a:srgbClr val="000000"/>
                </a:solidFill>
              </a:rPr>
            </a:br>
            <a:r>
              <a:rPr lang="en-US" sz="2400" b="0" dirty="0">
                <a:solidFill>
                  <a:srgbClr val="000000"/>
                </a:solidFill>
              </a:rPr>
              <a:t>	PN 1-32 bar</a:t>
            </a:r>
            <a:br>
              <a:rPr lang="en-US" sz="2400" b="0" dirty="0">
                <a:solidFill>
                  <a:srgbClr val="000000"/>
                </a:solidFill>
              </a:rPr>
            </a:br>
            <a:br>
              <a:rPr lang="en-US" sz="2400" b="0" dirty="0">
                <a:solidFill>
                  <a:srgbClr val="000000"/>
                </a:solidFill>
              </a:rPr>
            </a:br>
            <a:r>
              <a:rPr lang="en-US" sz="2400" b="0" dirty="0" err="1">
                <a:solidFill>
                  <a:srgbClr val="000000"/>
                </a:solidFill>
              </a:rPr>
              <a:t>Echipamente</a:t>
            </a:r>
            <a:r>
              <a:rPr lang="en-US" sz="2400" b="0" dirty="0">
                <a:solidFill>
                  <a:srgbClr val="000000"/>
                </a:solidFill>
              </a:rPr>
              <a:t> :</a:t>
            </a:r>
            <a:br>
              <a:rPr lang="en-US" sz="2400" b="0" dirty="0">
                <a:solidFill>
                  <a:srgbClr val="000000"/>
                </a:solidFill>
              </a:rPr>
            </a:br>
            <a:r>
              <a:rPr lang="en-US" sz="2400" b="0" dirty="0">
                <a:solidFill>
                  <a:srgbClr val="000000"/>
                </a:solidFill>
              </a:rPr>
              <a:t>	</a:t>
            </a:r>
            <a:br>
              <a:rPr lang="en-US" sz="2400" b="0" dirty="0">
                <a:solidFill>
                  <a:srgbClr val="000000"/>
                </a:solidFill>
              </a:rPr>
            </a:br>
            <a:r>
              <a:rPr lang="en-US" sz="2400" b="0" dirty="0">
                <a:solidFill>
                  <a:srgbClr val="000000"/>
                </a:solidFill>
              </a:rPr>
              <a:t>	</a:t>
            </a:r>
            <a:r>
              <a:rPr lang="en-US" sz="2400" b="0" dirty="0" err="1">
                <a:solidFill>
                  <a:srgbClr val="000000"/>
                </a:solidFill>
              </a:rPr>
              <a:t>Masini</a:t>
            </a:r>
            <a:r>
              <a:rPr lang="en-US" sz="2400" b="0" dirty="0">
                <a:solidFill>
                  <a:srgbClr val="000000"/>
                </a:solidFill>
              </a:rPr>
              <a:t> </a:t>
            </a:r>
            <a:r>
              <a:rPr lang="en-US" sz="2400" b="0" dirty="0" err="1">
                <a:solidFill>
                  <a:srgbClr val="000000"/>
                </a:solidFill>
              </a:rPr>
              <a:t>fabricatie</a:t>
            </a:r>
            <a:r>
              <a:rPr lang="en-US" sz="2400" b="0" dirty="0">
                <a:solidFill>
                  <a:srgbClr val="000000"/>
                </a:solidFill>
              </a:rPr>
              <a:t> </a:t>
            </a:r>
            <a:r>
              <a:rPr lang="en-US" sz="2400" b="0" dirty="0" err="1">
                <a:solidFill>
                  <a:srgbClr val="000000"/>
                </a:solidFill>
              </a:rPr>
              <a:t>mufe</a:t>
            </a:r>
            <a:r>
              <a:rPr lang="en-US" sz="2400" b="0" dirty="0">
                <a:solidFill>
                  <a:srgbClr val="000000"/>
                </a:solidFill>
              </a:rPr>
              <a:t> tip CWM		3 </a:t>
            </a:r>
            <a:r>
              <a:rPr lang="en-US" sz="2400" b="0" dirty="0" err="1">
                <a:solidFill>
                  <a:srgbClr val="000000"/>
                </a:solidFill>
              </a:rPr>
              <a:t>buc</a:t>
            </a:r>
            <a:br>
              <a:rPr lang="en-US" sz="2400" b="0" dirty="0">
                <a:solidFill>
                  <a:srgbClr val="000000"/>
                </a:solidFill>
              </a:rPr>
            </a:br>
            <a:r>
              <a:rPr lang="en-US" sz="2400" b="0" dirty="0">
                <a:solidFill>
                  <a:srgbClr val="000000"/>
                </a:solidFill>
              </a:rPr>
              <a:t>	Robot ABB </a:t>
            </a:r>
            <a:r>
              <a:rPr lang="en-US" sz="2400" b="0" dirty="0" err="1">
                <a:solidFill>
                  <a:srgbClr val="000000"/>
                </a:solidFill>
              </a:rPr>
              <a:t>tratament</a:t>
            </a:r>
            <a:r>
              <a:rPr lang="en-US" sz="2400" b="0" dirty="0">
                <a:solidFill>
                  <a:srgbClr val="000000"/>
                </a:solidFill>
              </a:rPr>
              <a:t> Corona 			2 </a:t>
            </a:r>
            <a:r>
              <a:rPr lang="en-US" sz="2400" b="0" dirty="0" err="1">
                <a:solidFill>
                  <a:srgbClr val="000000"/>
                </a:solidFill>
              </a:rPr>
              <a:t>buc</a:t>
            </a:r>
            <a:br>
              <a:rPr lang="en-US" sz="2400" b="0" dirty="0">
                <a:solidFill>
                  <a:srgbClr val="000000"/>
                </a:solidFill>
              </a:rPr>
            </a:br>
            <a:r>
              <a:rPr lang="en-US" sz="2400" b="0" dirty="0">
                <a:solidFill>
                  <a:srgbClr val="000000"/>
                </a:solidFill>
              </a:rPr>
              <a:t>	</a:t>
            </a:r>
            <a:r>
              <a:rPr lang="en-US" sz="2400" b="0" dirty="0" err="1">
                <a:solidFill>
                  <a:srgbClr val="000000"/>
                </a:solidFill>
              </a:rPr>
              <a:t>Masina</a:t>
            </a:r>
            <a:r>
              <a:rPr lang="en-US" sz="2400" b="0" dirty="0">
                <a:solidFill>
                  <a:srgbClr val="000000"/>
                </a:solidFill>
              </a:rPr>
              <a:t> </a:t>
            </a:r>
            <a:r>
              <a:rPr lang="en-US" sz="2400" b="0" dirty="0" err="1">
                <a:solidFill>
                  <a:srgbClr val="000000"/>
                </a:solidFill>
              </a:rPr>
              <a:t>polizat</a:t>
            </a:r>
            <a:r>
              <a:rPr lang="en-US" sz="2400" b="0" dirty="0">
                <a:solidFill>
                  <a:srgbClr val="000000"/>
                </a:solidFill>
              </a:rPr>
              <a:t> /</a:t>
            </a:r>
            <a:r>
              <a:rPr lang="en-US" sz="2400" b="0" dirty="0" err="1">
                <a:solidFill>
                  <a:srgbClr val="000000"/>
                </a:solidFill>
              </a:rPr>
              <a:t>finisat</a:t>
            </a:r>
            <a:r>
              <a:rPr lang="en-US" sz="2400" b="0" dirty="0">
                <a:solidFill>
                  <a:srgbClr val="000000"/>
                </a:solidFill>
              </a:rPr>
              <a:t> </a:t>
            </a:r>
            <a:r>
              <a:rPr lang="en-US" sz="2400" b="0" dirty="0" err="1">
                <a:solidFill>
                  <a:srgbClr val="000000"/>
                </a:solidFill>
              </a:rPr>
              <a:t>mufe</a:t>
            </a:r>
            <a:r>
              <a:rPr lang="en-US" sz="2400" b="0" dirty="0">
                <a:solidFill>
                  <a:srgbClr val="000000"/>
                </a:solidFill>
              </a:rPr>
              <a:t> 			2 </a:t>
            </a:r>
            <a:r>
              <a:rPr lang="en-US" sz="2400" b="0" dirty="0" err="1">
                <a:solidFill>
                  <a:srgbClr val="000000"/>
                </a:solidFill>
              </a:rPr>
              <a:t>buc</a:t>
            </a:r>
            <a:br>
              <a:rPr lang="en-US" sz="2400" b="0" dirty="0">
                <a:solidFill>
                  <a:srgbClr val="000000"/>
                </a:solidFill>
              </a:rPr>
            </a:br>
            <a:r>
              <a:rPr lang="en-US" sz="2400" b="0" dirty="0">
                <a:solidFill>
                  <a:srgbClr val="000000"/>
                </a:solidFill>
              </a:rPr>
              <a:t>	</a:t>
            </a:r>
            <a:r>
              <a:rPr lang="en-US" sz="2400" b="0" dirty="0" err="1">
                <a:solidFill>
                  <a:srgbClr val="000000"/>
                </a:solidFill>
              </a:rPr>
              <a:t>Sistem</a:t>
            </a:r>
            <a:r>
              <a:rPr lang="en-US" sz="2400" b="0" dirty="0">
                <a:solidFill>
                  <a:srgbClr val="000000"/>
                </a:solidFill>
              </a:rPr>
              <a:t> de </a:t>
            </a:r>
            <a:r>
              <a:rPr lang="en-US" sz="2400" b="0" dirty="0" err="1">
                <a:solidFill>
                  <a:srgbClr val="000000"/>
                </a:solidFill>
              </a:rPr>
              <a:t>evacuare</a:t>
            </a:r>
            <a:r>
              <a:rPr lang="en-US" sz="2400" b="0" dirty="0">
                <a:solidFill>
                  <a:srgbClr val="000000"/>
                </a:solidFill>
              </a:rPr>
              <a:t> </a:t>
            </a:r>
            <a:r>
              <a:rPr lang="en-US" sz="2400" b="0" dirty="0" err="1">
                <a:solidFill>
                  <a:srgbClr val="000000"/>
                </a:solidFill>
              </a:rPr>
              <a:t>noxe</a:t>
            </a:r>
            <a:r>
              <a:rPr lang="en-US" sz="2400" b="0" dirty="0">
                <a:solidFill>
                  <a:srgbClr val="000000"/>
                </a:solidFill>
              </a:rPr>
              <a:t> Wesco Q=12500 m3/h*   1 </a:t>
            </a:r>
            <a:r>
              <a:rPr lang="en-US" sz="2400" b="0" dirty="0" err="1">
                <a:solidFill>
                  <a:srgbClr val="000000"/>
                </a:solidFill>
              </a:rPr>
              <a:t>buc</a:t>
            </a:r>
            <a:br>
              <a:rPr lang="en-US" sz="2400" b="0" dirty="0">
                <a:solidFill>
                  <a:srgbClr val="000000"/>
                </a:solidFill>
              </a:rPr>
            </a:br>
            <a:r>
              <a:rPr lang="en-US" sz="2400" b="0" dirty="0">
                <a:solidFill>
                  <a:srgbClr val="000000"/>
                </a:solidFill>
              </a:rPr>
              <a:t>	</a:t>
            </a:r>
            <a:r>
              <a:rPr lang="en-US" sz="2400" b="0" dirty="0" err="1">
                <a:solidFill>
                  <a:srgbClr val="000000"/>
                </a:solidFill>
              </a:rPr>
              <a:t>Masina</a:t>
            </a:r>
            <a:r>
              <a:rPr lang="en-US" sz="2400" b="0" dirty="0">
                <a:solidFill>
                  <a:srgbClr val="000000"/>
                </a:solidFill>
              </a:rPr>
              <a:t> de </a:t>
            </a:r>
            <a:r>
              <a:rPr lang="en-US" sz="2400" b="0" dirty="0" err="1">
                <a:solidFill>
                  <a:srgbClr val="000000"/>
                </a:solidFill>
              </a:rPr>
              <a:t>paletat</a:t>
            </a:r>
            <a:r>
              <a:rPr lang="en-US" sz="2400" b="0" dirty="0">
                <a:solidFill>
                  <a:srgbClr val="000000"/>
                </a:solidFill>
              </a:rPr>
              <a:t> </a:t>
            </a:r>
            <a:r>
              <a:rPr lang="en-US" sz="2400" b="0" dirty="0" err="1">
                <a:solidFill>
                  <a:srgbClr val="000000"/>
                </a:solidFill>
              </a:rPr>
              <a:t>mufe</a:t>
            </a:r>
            <a:r>
              <a:rPr lang="en-US" sz="2400" b="0" dirty="0">
                <a:solidFill>
                  <a:srgbClr val="000000"/>
                </a:solidFill>
              </a:rPr>
              <a:t> 			1 </a:t>
            </a:r>
            <a:r>
              <a:rPr lang="en-US" sz="2400" b="0" dirty="0" err="1">
                <a:solidFill>
                  <a:srgbClr val="000000"/>
                </a:solidFill>
              </a:rPr>
              <a:t>buc</a:t>
            </a:r>
            <a:br>
              <a:rPr lang="en-US" sz="2400" b="0" dirty="0">
                <a:solidFill>
                  <a:srgbClr val="000000"/>
                </a:solidFill>
              </a:rPr>
            </a:br>
            <a:r>
              <a:rPr lang="en-US" sz="2400" b="0" dirty="0">
                <a:solidFill>
                  <a:srgbClr val="000000"/>
                </a:solidFill>
              </a:rPr>
              <a:t>	</a:t>
            </a:r>
            <a:r>
              <a:rPr lang="en-US" sz="2400" b="0" dirty="0" err="1">
                <a:solidFill>
                  <a:srgbClr val="000000"/>
                </a:solidFill>
              </a:rPr>
              <a:t>Monosina</a:t>
            </a:r>
            <a:r>
              <a:rPr lang="en-US" sz="2400" b="0" dirty="0">
                <a:solidFill>
                  <a:srgbClr val="000000"/>
                </a:solidFill>
              </a:rPr>
              <a:t> Demag Q=1 To                                          2 </a:t>
            </a:r>
            <a:r>
              <a:rPr lang="en-US" sz="2400" b="0" dirty="0" err="1">
                <a:solidFill>
                  <a:srgbClr val="000000"/>
                </a:solidFill>
              </a:rPr>
              <a:t>buc</a:t>
            </a:r>
            <a:br>
              <a:rPr lang="en-US" sz="2400" b="0" dirty="0">
                <a:solidFill>
                  <a:srgbClr val="000000"/>
                </a:solidFill>
              </a:rPr>
            </a:br>
            <a:r>
              <a:rPr lang="en-US" sz="2400" b="0" dirty="0">
                <a:solidFill>
                  <a:srgbClr val="000000"/>
                </a:solidFill>
              </a:rPr>
              <a:t>	</a:t>
            </a:r>
            <a:r>
              <a:rPr lang="en-US" sz="2400" b="0" dirty="0" err="1">
                <a:solidFill>
                  <a:srgbClr val="000000"/>
                </a:solidFill>
              </a:rPr>
              <a:t>Sistem</a:t>
            </a:r>
            <a:r>
              <a:rPr lang="en-US" sz="2400" b="0" dirty="0">
                <a:solidFill>
                  <a:srgbClr val="000000"/>
                </a:solidFill>
              </a:rPr>
              <a:t> de </a:t>
            </a:r>
            <a:r>
              <a:rPr lang="en-US" sz="2400" b="0" dirty="0" err="1">
                <a:solidFill>
                  <a:srgbClr val="000000"/>
                </a:solidFill>
              </a:rPr>
              <a:t>exhaustare</a:t>
            </a:r>
            <a:r>
              <a:rPr lang="en-US" sz="2400" b="0" dirty="0">
                <a:solidFill>
                  <a:srgbClr val="000000"/>
                </a:solidFill>
              </a:rPr>
              <a:t> Wesco  5000m3/h	*	1 </a:t>
            </a:r>
            <a:r>
              <a:rPr lang="en-US" sz="2400" b="0" dirty="0" err="1">
                <a:solidFill>
                  <a:srgbClr val="000000"/>
                </a:solidFill>
              </a:rPr>
              <a:t>buc</a:t>
            </a:r>
            <a:r>
              <a:rPr lang="en-US" sz="2400" b="0" dirty="0">
                <a:solidFill>
                  <a:srgbClr val="000000"/>
                </a:solidFill>
              </a:rPr>
              <a:t>                  						</a:t>
            </a:r>
            <a:br>
              <a:rPr lang="en-US" sz="2400" b="0" dirty="0">
                <a:solidFill>
                  <a:srgbClr val="000000"/>
                </a:solidFill>
              </a:rPr>
            </a:br>
            <a:r>
              <a:rPr lang="en-US" sz="2400" b="0" dirty="0">
                <a:solidFill>
                  <a:srgbClr val="000000"/>
                </a:solidFill>
              </a:rPr>
              <a:t>Nota:*       </a:t>
            </a:r>
            <a:r>
              <a:rPr lang="en-US" sz="2400" b="0" dirty="0" err="1">
                <a:solidFill>
                  <a:srgbClr val="000000"/>
                </a:solidFill>
              </a:rPr>
              <a:t>echipament</a:t>
            </a:r>
            <a:r>
              <a:rPr lang="en-US" sz="2400" b="0" dirty="0">
                <a:solidFill>
                  <a:srgbClr val="000000"/>
                </a:solidFill>
              </a:rPr>
              <a:t> in </a:t>
            </a:r>
            <a:r>
              <a:rPr lang="en-US" sz="2400" b="0" dirty="0" err="1">
                <a:solidFill>
                  <a:srgbClr val="000000"/>
                </a:solidFill>
              </a:rPr>
              <a:t>constructie</a:t>
            </a:r>
            <a:r>
              <a:rPr lang="en-US" sz="2400" b="0" dirty="0">
                <a:solidFill>
                  <a:srgbClr val="000000"/>
                </a:solidFill>
              </a:rPr>
              <a:t> ATEX zona 2</a:t>
            </a:r>
            <a:br>
              <a:rPr lang="en-US" sz="2400" b="0" dirty="0">
                <a:solidFill>
                  <a:srgbClr val="000000"/>
                </a:solidFill>
              </a:rPr>
            </a:br>
            <a:br>
              <a:rPr lang="en-US" sz="2400" b="0" dirty="0">
                <a:solidFill>
                  <a:srgbClr val="000000"/>
                </a:solidFill>
              </a:rPr>
            </a:br>
            <a:r>
              <a:rPr lang="en-US" sz="2400" b="0" dirty="0">
                <a:solidFill>
                  <a:srgbClr val="000000"/>
                </a:solidFill>
              </a:rPr>
              <a:t>-</a:t>
            </a:r>
            <a:br>
              <a:rPr lang="en-US" dirty="0"/>
            </a:br>
            <a:br>
              <a:rPr lang="en-US" dirty="0"/>
            </a:br>
            <a:br>
              <a:rPr lang="en-US" dirty="0"/>
            </a:br>
            <a:br>
              <a:rPr lang="en-US" dirty="0"/>
            </a:br>
            <a:br>
              <a:rPr lang="en-US" dirty="0"/>
            </a:br>
            <a:r>
              <a:rPr lang="en-US" dirty="0"/>
              <a:t>-</a:t>
            </a:r>
          </a:p>
        </p:txBody>
      </p:sp>
      <p:sp>
        <p:nvSpPr>
          <p:cNvPr id="6" name="Title 2">
            <a:extLst>
              <a:ext uri="{FF2B5EF4-FFF2-40B4-BE49-F238E27FC236}">
                <a16:creationId xmlns:a16="http://schemas.microsoft.com/office/drawing/2014/main" id="{37C2D553-A438-4C66-BFCC-ABF702FF8814}"/>
              </a:ext>
            </a:extLst>
          </p:cNvPr>
          <p:cNvSpPr txBox="1">
            <a:spLocks/>
          </p:cNvSpPr>
          <p:nvPr/>
        </p:nvSpPr>
        <p:spPr>
          <a:xfrm>
            <a:off x="1028700" y="976700"/>
            <a:ext cx="7581900" cy="646331"/>
          </a:xfrm>
          <a:prstGeom prst="rect">
            <a:avLst/>
          </a:prstGeom>
          <a:noFill/>
        </p:spPr>
        <p:txBody>
          <a:bodyPr wrap="square" rtlCol="0" anchor="ctr" anchorCtr="0">
            <a:spAutoFit/>
          </a:bodyPr>
          <a:lstStyle>
            <a:lvl1pPr algn="l" defTabSz="1371600" rtl="0" eaLnBrk="1" latinLnBrk="0" hangingPunct="1">
              <a:lnSpc>
                <a:spcPct val="90000"/>
              </a:lnSpc>
              <a:spcBef>
                <a:spcPct val="0"/>
              </a:spcBef>
              <a:buNone/>
              <a:defRPr lang="uk-UA" sz="3000" b="1" kern="1200">
                <a:solidFill>
                  <a:srgbClr val="009EE0"/>
                </a:solidFill>
                <a:latin typeface="Arial" panose="020B0604020202020204" pitchFamily="34" charset="0"/>
                <a:ea typeface="Arial" panose="020B0604020202020204" pitchFamily="34" charset="0"/>
                <a:cs typeface="Arial" panose="020B0604020202020204" pitchFamily="34" charset="0"/>
              </a:defRPr>
            </a:lvl1pPr>
          </a:lstStyle>
          <a:p>
            <a:r>
              <a:rPr lang="en-US" sz="4000" dirty="0">
                <a:solidFill>
                  <a:schemeClr val="accent3">
                    <a:lumMod val="75000"/>
                  </a:schemeClr>
                </a:solidFill>
              </a:rPr>
              <a:t>1.b. </a:t>
            </a:r>
            <a:r>
              <a:rPr lang="en-US" sz="4000" dirty="0" err="1">
                <a:solidFill>
                  <a:schemeClr val="accent3">
                    <a:lumMod val="75000"/>
                  </a:schemeClr>
                </a:solidFill>
              </a:rPr>
              <a:t>Productia</a:t>
            </a:r>
            <a:r>
              <a:rPr lang="en-US" sz="4000" dirty="0">
                <a:solidFill>
                  <a:schemeClr val="accent3">
                    <a:lumMod val="75000"/>
                  </a:schemeClr>
                </a:solidFill>
              </a:rPr>
              <a:t> de </a:t>
            </a:r>
            <a:r>
              <a:rPr lang="en-US" sz="4000" dirty="0" err="1">
                <a:solidFill>
                  <a:schemeClr val="accent3">
                    <a:lumMod val="75000"/>
                  </a:schemeClr>
                </a:solidFill>
              </a:rPr>
              <a:t>mufe</a:t>
            </a:r>
            <a:r>
              <a:rPr lang="en-US" sz="4000" dirty="0">
                <a:solidFill>
                  <a:schemeClr val="accent3">
                    <a:lumMod val="75000"/>
                  </a:schemeClr>
                </a:solidFill>
              </a:rPr>
              <a:t> </a:t>
            </a:r>
          </a:p>
        </p:txBody>
      </p:sp>
      <p:pic>
        <p:nvPicPr>
          <p:cNvPr id="7" name="Picture 7">
            <a:extLst>
              <a:ext uri="{FF2B5EF4-FFF2-40B4-BE49-F238E27FC236}">
                <a16:creationId xmlns:a16="http://schemas.microsoft.com/office/drawing/2014/main" id="{B6F19A5A-5381-4D4F-B4A7-A67398912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647700"/>
            <a:ext cx="739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491384D3-E20A-403C-A18D-ABE0C59BA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5905500"/>
            <a:ext cx="72390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22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A430D-086C-44E3-8698-72DA95C56F4D}"/>
              </a:ext>
            </a:extLst>
          </p:cNvPr>
          <p:cNvSpPr>
            <a:spLocks noGrp="1"/>
          </p:cNvSpPr>
          <p:nvPr>
            <p:ph type="title"/>
          </p:nvPr>
        </p:nvSpPr>
        <p:spPr>
          <a:xfrm>
            <a:off x="876300" y="2359765"/>
            <a:ext cx="5676900" cy="612663"/>
          </a:xfrm>
        </p:spPr>
        <p:txBody>
          <a:bodyPr/>
          <a:lstStyle/>
          <a:p>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br>
            <a:br>
              <a:rPr lang="en-US" dirty="0"/>
            </a:br>
            <a:endParaRPr lang="en-US" dirty="0"/>
          </a:p>
        </p:txBody>
      </p:sp>
      <p:sp>
        <p:nvSpPr>
          <p:cNvPr id="11" name="Text Placeholder 10">
            <a:extLst>
              <a:ext uri="{FF2B5EF4-FFF2-40B4-BE49-F238E27FC236}">
                <a16:creationId xmlns:a16="http://schemas.microsoft.com/office/drawing/2014/main" id="{09C6B33B-D203-4240-9147-716D7C730FC5}"/>
              </a:ext>
            </a:extLst>
          </p:cNvPr>
          <p:cNvSpPr>
            <a:spLocks noGrp="1"/>
          </p:cNvSpPr>
          <p:nvPr>
            <p:ph type="body" sz="quarter" idx="14"/>
          </p:nvPr>
        </p:nvSpPr>
        <p:spPr>
          <a:xfrm>
            <a:off x="400046" y="1740559"/>
            <a:ext cx="10115554" cy="7872681"/>
          </a:xfrm>
        </p:spPr>
        <p:txBody>
          <a:bodyPr/>
          <a:lstStyle/>
          <a:p>
            <a:pPr>
              <a:defRPr/>
            </a:pPr>
            <a:endParaRPr lang="en-US" altLang="en-US" sz="2400" dirty="0">
              <a:solidFill>
                <a:srgbClr val="000000"/>
              </a:solidFill>
            </a:endParaRPr>
          </a:p>
          <a:p>
            <a:pPr>
              <a:defRPr/>
            </a:pPr>
            <a:endParaRPr lang="en-US" altLang="en-US" sz="2400" dirty="0">
              <a:solidFill>
                <a:srgbClr val="000000"/>
              </a:solidFill>
            </a:endParaRPr>
          </a:p>
          <a:p>
            <a:pPr>
              <a:defRPr/>
            </a:pPr>
            <a:r>
              <a:rPr lang="en-US" altLang="en-US" sz="2400" dirty="0" err="1">
                <a:solidFill>
                  <a:srgbClr val="000000"/>
                </a:solidFill>
              </a:rPr>
              <a:t>Suprafata</a:t>
            </a:r>
            <a:r>
              <a:rPr lang="en-US" altLang="en-US" sz="2400" dirty="0">
                <a:solidFill>
                  <a:srgbClr val="000000"/>
                </a:solidFill>
              </a:rPr>
              <a:t> de </a:t>
            </a:r>
            <a:r>
              <a:rPr lang="en-US" altLang="en-US" sz="2400" dirty="0" err="1">
                <a:solidFill>
                  <a:srgbClr val="000000"/>
                </a:solidFill>
              </a:rPr>
              <a:t>productie</a:t>
            </a:r>
            <a:r>
              <a:rPr lang="en-US" altLang="en-US" sz="2400" dirty="0">
                <a:solidFill>
                  <a:srgbClr val="000000"/>
                </a:solidFill>
              </a:rPr>
              <a:t> </a:t>
            </a:r>
            <a:r>
              <a:rPr lang="en-US" altLang="en-US" sz="2400" dirty="0" err="1">
                <a:solidFill>
                  <a:srgbClr val="000000"/>
                </a:solidFill>
              </a:rPr>
              <a:t>formata</a:t>
            </a:r>
            <a:r>
              <a:rPr lang="en-US" altLang="en-US" sz="2400" dirty="0">
                <a:solidFill>
                  <a:srgbClr val="000000"/>
                </a:solidFill>
              </a:rPr>
              <a:t> din </a:t>
            </a:r>
            <a:r>
              <a:rPr lang="en-US" altLang="en-US" sz="2400" dirty="0" err="1">
                <a:solidFill>
                  <a:srgbClr val="000000"/>
                </a:solidFill>
              </a:rPr>
              <a:t>doua</a:t>
            </a:r>
            <a:r>
              <a:rPr lang="en-US" altLang="en-US" sz="2400" dirty="0">
                <a:solidFill>
                  <a:srgbClr val="000000"/>
                </a:solidFill>
              </a:rPr>
              <a:t> </a:t>
            </a:r>
            <a:r>
              <a:rPr lang="en-US" altLang="en-US" sz="2400" dirty="0" err="1">
                <a:solidFill>
                  <a:srgbClr val="000000"/>
                </a:solidFill>
              </a:rPr>
              <a:t>spatii</a:t>
            </a:r>
            <a:r>
              <a:rPr lang="en-US" altLang="en-US" sz="2400" dirty="0">
                <a:solidFill>
                  <a:srgbClr val="000000"/>
                </a:solidFill>
              </a:rPr>
              <a:t> separate:</a:t>
            </a:r>
            <a:endParaRPr lang="en-US" altLang="en-US" sz="3800" dirty="0">
              <a:solidFill>
                <a:srgbClr val="000000"/>
              </a:solidFill>
            </a:endParaRPr>
          </a:p>
          <a:p>
            <a:pPr marL="0" indent="0">
              <a:buNone/>
              <a:defRPr/>
            </a:pPr>
            <a:r>
              <a:rPr lang="en-US" altLang="en-US" sz="2400" dirty="0">
                <a:solidFill>
                  <a:srgbClr val="000000"/>
                </a:solidFill>
              </a:rPr>
              <a:t>	-</a:t>
            </a:r>
            <a:r>
              <a:rPr lang="en-US" altLang="en-US" sz="2400" dirty="0" err="1">
                <a:solidFill>
                  <a:srgbClr val="000000"/>
                </a:solidFill>
              </a:rPr>
              <a:t>prelucrari</a:t>
            </a:r>
            <a:r>
              <a:rPr lang="en-US" altLang="en-US" sz="2400" dirty="0">
                <a:solidFill>
                  <a:srgbClr val="000000"/>
                </a:solidFill>
              </a:rPr>
              <a:t> </a:t>
            </a:r>
            <a:r>
              <a:rPr lang="en-US" altLang="en-US" sz="2400" dirty="0" err="1">
                <a:solidFill>
                  <a:srgbClr val="000000"/>
                </a:solidFill>
              </a:rPr>
              <a:t>mecanice</a:t>
            </a:r>
            <a:r>
              <a:rPr lang="en-US" altLang="en-US" sz="2400" dirty="0">
                <a:solidFill>
                  <a:srgbClr val="000000"/>
                </a:solidFill>
              </a:rPr>
              <a:t> :</a:t>
            </a:r>
            <a:r>
              <a:rPr lang="en-US" altLang="en-US" sz="2400" dirty="0" err="1">
                <a:solidFill>
                  <a:srgbClr val="000000"/>
                </a:solidFill>
              </a:rPr>
              <a:t>debitare</a:t>
            </a:r>
            <a:r>
              <a:rPr lang="en-US" altLang="en-US" sz="2400" dirty="0">
                <a:solidFill>
                  <a:srgbClr val="000000"/>
                </a:solidFill>
              </a:rPr>
              <a:t>, </a:t>
            </a:r>
            <a:r>
              <a:rPr lang="en-US" altLang="en-US" sz="2400" dirty="0" err="1">
                <a:solidFill>
                  <a:srgbClr val="000000"/>
                </a:solidFill>
              </a:rPr>
              <a:t>polizare</a:t>
            </a:r>
            <a:r>
              <a:rPr lang="en-US" altLang="en-US" sz="2400" dirty="0">
                <a:solidFill>
                  <a:srgbClr val="000000"/>
                </a:solidFill>
              </a:rPr>
              <a:t>    225 m2</a:t>
            </a:r>
          </a:p>
          <a:p>
            <a:pPr marL="58738" indent="0">
              <a:buFont typeface="HOBAS" pitchFamily="50" charset="0"/>
              <a:buNone/>
              <a:defRPr/>
            </a:pPr>
            <a:r>
              <a:rPr lang="en-US" altLang="en-US" sz="2400" dirty="0">
                <a:solidFill>
                  <a:srgbClr val="000000"/>
                </a:solidFill>
              </a:rPr>
              <a:t>   	-</a:t>
            </a:r>
            <a:r>
              <a:rPr lang="en-US" altLang="en-US" sz="2400" dirty="0" err="1">
                <a:solidFill>
                  <a:srgbClr val="000000"/>
                </a:solidFill>
              </a:rPr>
              <a:t>laminare</a:t>
            </a:r>
            <a:r>
              <a:rPr lang="en-US" altLang="en-US" sz="2400" dirty="0">
                <a:solidFill>
                  <a:srgbClr val="000000"/>
                </a:solidFill>
              </a:rPr>
              <a:t>, </a:t>
            </a:r>
            <a:r>
              <a:rPr lang="en-US" altLang="en-US" sz="2400" dirty="0" err="1">
                <a:solidFill>
                  <a:srgbClr val="000000"/>
                </a:solidFill>
              </a:rPr>
              <a:t>asamblare</a:t>
            </a:r>
            <a:r>
              <a:rPr lang="en-US" altLang="en-US" sz="2400" dirty="0">
                <a:solidFill>
                  <a:srgbClr val="000000"/>
                </a:solidFill>
              </a:rPr>
              <a:t> </a:t>
            </a:r>
            <a:r>
              <a:rPr lang="en-US" altLang="en-US" sz="2400" dirty="0" err="1">
                <a:solidFill>
                  <a:srgbClr val="000000"/>
                </a:solidFill>
              </a:rPr>
              <a:t>finisare</a:t>
            </a:r>
            <a:r>
              <a:rPr lang="en-US" altLang="en-US" sz="2400" dirty="0">
                <a:solidFill>
                  <a:srgbClr val="000000"/>
                </a:solidFill>
              </a:rPr>
              <a:t>		 375 m2</a:t>
            </a:r>
          </a:p>
          <a:p>
            <a:pPr>
              <a:defRPr/>
            </a:pPr>
            <a:endParaRPr lang="en-US" altLang="en-US" sz="2400" dirty="0">
              <a:solidFill>
                <a:srgbClr val="000000"/>
              </a:solidFill>
            </a:endParaRPr>
          </a:p>
          <a:p>
            <a:pPr>
              <a:defRPr/>
            </a:pPr>
            <a:r>
              <a:rPr lang="en-US" altLang="en-US" sz="2400" dirty="0" err="1">
                <a:solidFill>
                  <a:srgbClr val="000000"/>
                </a:solidFill>
              </a:rPr>
              <a:t>Echipamente</a:t>
            </a:r>
            <a:r>
              <a:rPr lang="en-US" altLang="en-US" sz="2400" dirty="0">
                <a:solidFill>
                  <a:srgbClr val="000000"/>
                </a:solidFill>
              </a:rPr>
              <a:t>:</a:t>
            </a:r>
          </a:p>
          <a:p>
            <a:pPr>
              <a:defRPr/>
            </a:pPr>
            <a:endParaRPr lang="en-US" altLang="en-US" sz="2400" dirty="0">
              <a:solidFill>
                <a:srgbClr val="000000"/>
              </a:solidFill>
            </a:endParaRPr>
          </a:p>
          <a:p>
            <a:pPr>
              <a:defRPr/>
            </a:pPr>
            <a:r>
              <a:rPr lang="en-US" altLang="en-US" sz="2400" dirty="0" err="1">
                <a:solidFill>
                  <a:srgbClr val="000000"/>
                </a:solidFill>
              </a:rPr>
              <a:t>Sistem</a:t>
            </a:r>
            <a:r>
              <a:rPr lang="en-US" altLang="en-US" sz="2400" dirty="0">
                <a:solidFill>
                  <a:srgbClr val="000000"/>
                </a:solidFill>
              </a:rPr>
              <a:t> de </a:t>
            </a:r>
            <a:r>
              <a:rPr lang="en-US" altLang="en-US" sz="2400" dirty="0" err="1">
                <a:solidFill>
                  <a:srgbClr val="000000"/>
                </a:solidFill>
              </a:rPr>
              <a:t>exhaustare</a:t>
            </a:r>
            <a:r>
              <a:rPr lang="en-US" altLang="en-US" sz="2400" dirty="0">
                <a:solidFill>
                  <a:srgbClr val="000000"/>
                </a:solidFill>
              </a:rPr>
              <a:t> </a:t>
            </a:r>
            <a:r>
              <a:rPr lang="en-US" altLang="en-US" sz="2400" dirty="0" err="1">
                <a:solidFill>
                  <a:srgbClr val="000000"/>
                </a:solidFill>
              </a:rPr>
              <a:t>praf</a:t>
            </a:r>
            <a:r>
              <a:rPr lang="en-US" altLang="en-US" sz="2400" dirty="0">
                <a:solidFill>
                  <a:srgbClr val="000000"/>
                </a:solidFill>
              </a:rPr>
              <a:t> Wesco  Q=45.000m3/h *  	1buc</a:t>
            </a:r>
          </a:p>
          <a:p>
            <a:pPr>
              <a:defRPr/>
            </a:pPr>
            <a:r>
              <a:rPr lang="en-US" altLang="en-US" sz="2400" dirty="0" err="1">
                <a:solidFill>
                  <a:srgbClr val="000000"/>
                </a:solidFill>
              </a:rPr>
              <a:t>Centrala</a:t>
            </a:r>
            <a:r>
              <a:rPr lang="en-US" altLang="en-US" sz="2400" dirty="0">
                <a:solidFill>
                  <a:srgbClr val="000000"/>
                </a:solidFill>
              </a:rPr>
              <a:t> de </a:t>
            </a:r>
            <a:r>
              <a:rPr lang="en-US" altLang="en-US" sz="2400" dirty="0" err="1">
                <a:solidFill>
                  <a:srgbClr val="000000"/>
                </a:solidFill>
              </a:rPr>
              <a:t>preparare</a:t>
            </a:r>
            <a:r>
              <a:rPr lang="en-US" altLang="en-US" sz="2400" dirty="0">
                <a:solidFill>
                  <a:srgbClr val="000000"/>
                </a:solidFill>
              </a:rPr>
              <a:t> </a:t>
            </a:r>
            <a:r>
              <a:rPr lang="en-US" altLang="en-US" sz="2400" dirty="0" err="1">
                <a:solidFill>
                  <a:srgbClr val="000000"/>
                </a:solidFill>
              </a:rPr>
              <a:t>aer</a:t>
            </a:r>
            <a:r>
              <a:rPr lang="en-US" altLang="en-US" sz="2400" dirty="0">
                <a:solidFill>
                  <a:srgbClr val="000000"/>
                </a:solidFill>
              </a:rPr>
              <a:t>  Wolf      Q=18500 m3/h *  	1 </a:t>
            </a:r>
            <a:r>
              <a:rPr lang="en-US" altLang="en-US" sz="2400" dirty="0" err="1">
                <a:solidFill>
                  <a:srgbClr val="000000"/>
                </a:solidFill>
              </a:rPr>
              <a:t>buc</a:t>
            </a:r>
            <a:endParaRPr lang="en-US" altLang="en-US" sz="2400" dirty="0">
              <a:solidFill>
                <a:srgbClr val="000000"/>
              </a:solidFill>
            </a:endParaRPr>
          </a:p>
          <a:p>
            <a:pPr>
              <a:defRPr/>
            </a:pPr>
            <a:r>
              <a:rPr lang="en-US" altLang="en-US" sz="2400" dirty="0" err="1">
                <a:solidFill>
                  <a:srgbClr val="000000"/>
                </a:solidFill>
              </a:rPr>
              <a:t>Centrala</a:t>
            </a:r>
            <a:r>
              <a:rPr lang="en-US" altLang="en-US" sz="2400" dirty="0">
                <a:solidFill>
                  <a:srgbClr val="000000"/>
                </a:solidFill>
              </a:rPr>
              <a:t> </a:t>
            </a:r>
            <a:r>
              <a:rPr lang="en-US" altLang="en-US" sz="2400" dirty="0" err="1">
                <a:solidFill>
                  <a:srgbClr val="000000"/>
                </a:solidFill>
              </a:rPr>
              <a:t>termica</a:t>
            </a:r>
            <a:r>
              <a:rPr lang="en-US" altLang="en-US" sz="2400" dirty="0">
                <a:solidFill>
                  <a:srgbClr val="000000"/>
                </a:solidFill>
              </a:rPr>
              <a:t> </a:t>
            </a:r>
            <a:r>
              <a:rPr lang="en-US" altLang="en-US" sz="2400" dirty="0" err="1">
                <a:solidFill>
                  <a:srgbClr val="000000"/>
                </a:solidFill>
              </a:rPr>
              <a:t>murala</a:t>
            </a:r>
            <a:r>
              <a:rPr lang="en-US" altLang="en-US" sz="2400" dirty="0">
                <a:solidFill>
                  <a:srgbClr val="000000"/>
                </a:solidFill>
              </a:rPr>
              <a:t> </a:t>
            </a:r>
            <a:r>
              <a:rPr lang="en-US" altLang="en-US" sz="2400" dirty="0" err="1">
                <a:solidFill>
                  <a:srgbClr val="000000"/>
                </a:solidFill>
              </a:rPr>
              <a:t>Ferroli</a:t>
            </a:r>
            <a:r>
              <a:rPr lang="en-US" altLang="en-US" sz="2400" dirty="0">
                <a:solidFill>
                  <a:srgbClr val="000000"/>
                </a:solidFill>
              </a:rPr>
              <a:t>        P=51KW 		1 </a:t>
            </a:r>
            <a:r>
              <a:rPr lang="en-US" altLang="en-US" sz="2400" dirty="0" err="1">
                <a:solidFill>
                  <a:srgbClr val="000000"/>
                </a:solidFill>
              </a:rPr>
              <a:t>buc</a:t>
            </a:r>
            <a:endParaRPr lang="en-US" altLang="en-US" sz="2400" dirty="0">
              <a:solidFill>
                <a:srgbClr val="000000"/>
              </a:solidFill>
            </a:endParaRPr>
          </a:p>
          <a:p>
            <a:pPr>
              <a:defRPr/>
            </a:pPr>
            <a:r>
              <a:rPr lang="en-US" altLang="en-US" sz="2400" dirty="0" err="1">
                <a:solidFill>
                  <a:srgbClr val="000000"/>
                </a:solidFill>
              </a:rPr>
              <a:t>Panouri</a:t>
            </a:r>
            <a:r>
              <a:rPr lang="en-US" altLang="en-US" sz="2400" dirty="0">
                <a:solidFill>
                  <a:srgbClr val="000000"/>
                </a:solidFill>
              </a:rPr>
              <a:t> </a:t>
            </a:r>
            <a:r>
              <a:rPr lang="en-US" altLang="en-US" sz="2400" dirty="0" err="1">
                <a:solidFill>
                  <a:srgbClr val="000000"/>
                </a:solidFill>
              </a:rPr>
              <a:t>solare</a:t>
            </a:r>
            <a:r>
              <a:rPr lang="en-US" altLang="en-US" sz="2400" dirty="0">
                <a:solidFill>
                  <a:srgbClr val="000000"/>
                </a:solidFill>
              </a:rPr>
              <a:t> </a:t>
            </a:r>
            <a:r>
              <a:rPr lang="en-US" altLang="en-US" sz="2400" dirty="0" err="1">
                <a:solidFill>
                  <a:srgbClr val="000000"/>
                </a:solidFill>
              </a:rPr>
              <a:t>preparare</a:t>
            </a:r>
            <a:r>
              <a:rPr lang="en-US" altLang="en-US" sz="2400" dirty="0">
                <a:solidFill>
                  <a:srgbClr val="000000"/>
                </a:solidFill>
              </a:rPr>
              <a:t> </a:t>
            </a:r>
            <a:r>
              <a:rPr lang="en-US" altLang="en-US" sz="2400" dirty="0" err="1">
                <a:solidFill>
                  <a:srgbClr val="000000"/>
                </a:solidFill>
              </a:rPr>
              <a:t>apa</a:t>
            </a:r>
            <a:r>
              <a:rPr lang="en-US" altLang="en-US" sz="2400" dirty="0">
                <a:solidFill>
                  <a:srgbClr val="000000"/>
                </a:solidFill>
              </a:rPr>
              <a:t> </a:t>
            </a:r>
            <a:r>
              <a:rPr lang="en-US" altLang="en-US" sz="2400" dirty="0" err="1">
                <a:solidFill>
                  <a:srgbClr val="000000"/>
                </a:solidFill>
              </a:rPr>
              <a:t>menajera</a:t>
            </a:r>
            <a:r>
              <a:rPr lang="en-US" altLang="en-US" sz="2400" dirty="0">
                <a:solidFill>
                  <a:srgbClr val="000000"/>
                </a:solidFill>
              </a:rPr>
              <a:t> 		S=12 m2  </a:t>
            </a:r>
          </a:p>
          <a:p>
            <a:pPr>
              <a:defRPr/>
            </a:pPr>
            <a:r>
              <a:rPr lang="en-US" altLang="en-US" sz="2400" dirty="0" err="1">
                <a:solidFill>
                  <a:srgbClr val="000000"/>
                </a:solidFill>
              </a:rPr>
              <a:t>Poduri</a:t>
            </a:r>
            <a:r>
              <a:rPr lang="en-US" altLang="en-US" sz="2400" dirty="0">
                <a:solidFill>
                  <a:srgbClr val="000000"/>
                </a:solidFill>
              </a:rPr>
              <a:t> </a:t>
            </a:r>
            <a:r>
              <a:rPr lang="en-US" altLang="en-US" sz="2400" dirty="0" err="1">
                <a:solidFill>
                  <a:srgbClr val="000000"/>
                </a:solidFill>
              </a:rPr>
              <a:t>rulante</a:t>
            </a:r>
            <a:r>
              <a:rPr lang="en-US" altLang="en-US" sz="2400" dirty="0">
                <a:solidFill>
                  <a:srgbClr val="000000"/>
                </a:solidFill>
              </a:rPr>
              <a:t> Demag Q=10 To                                     	2 </a:t>
            </a:r>
            <a:r>
              <a:rPr lang="en-US" altLang="en-US" sz="2400" dirty="0" err="1">
                <a:solidFill>
                  <a:srgbClr val="000000"/>
                </a:solidFill>
              </a:rPr>
              <a:t>buc</a:t>
            </a:r>
            <a:r>
              <a:rPr lang="en-US" altLang="en-US" sz="2400" dirty="0">
                <a:solidFill>
                  <a:srgbClr val="000000"/>
                </a:solidFill>
              </a:rPr>
              <a:t>  </a:t>
            </a:r>
          </a:p>
          <a:p>
            <a:pPr>
              <a:defRPr/>
            </a:pPr>
            <a:r>
              <a:rPr lang="en-US" altLang="en-US" sz="2400" dirty="0" err="1">
                <a:solidFill>
                  <a:srgbClr val="000000"/>
                </a:solidFill>
              </a:rPr>
              <a:t>Scule</a:t>
            </a:r>
            <a:r>
              <a:rPr lang="en-US" altLang="en-US" sz="2400" dirty="0">
                <a:solidFill>
                  <a:srgbClr val="000000"/>
                </a:solidFill>
              </a:rPr>
              <a:t> </a:t>
            </a:r>
            <a:r>
              <a:rPr lang="en-US" altLang="en-US" sz="2400" dirty="0" err="1">
                <a:solidFill>
                  <a:srgbClr val="000000"/>
                </a:solidFill>
              </a:rPr>
              <a:t>manuale</a:t>
            </a:r>
            <a:r>
              <a:rPr lang="en-US" altLang="en-US" sz="2400" dirty="0">
                <a:solidFill>
                  <a:srgbClr val="000000"/>
                </a:solidFill>
              </a:rPr>
              <a:t> de </a:t>
            </a:r>
            <a:r>
              <a:rPr lang="en-US" altLang="en-US" sz="2400" dirty="0" err="1">
                <a:solidFill>
                  <a:srgbClr val="000000"/>
                </a:solidFill>
              </a:rPr>
              <a:t>debitare</a:t>
            </a:r>
            <a:r>
              <a:rPr lang="en-US" altLang="en-US" sz="2400" dirty="0">
                <a:solidFill>
                  <a:srgbClr val="000000"/>
                </a:solidFill>
              </a:rPr>
              <a:t> </a:t>
            </a:r>
            <a:r>
              <a:rPr lang="en-US" altLang="en-US" sz="2400" dirty="0" err="1">
                <a:solidFill>
                  <a:srgbClr val="000000"/>
                </a:solidFill>
              </a:rPr>
              <a:t>polizare</a:t>
            </a:r>
            <a:r>
              <a:rPr lang="en-US" altLang="en-US" sz="2400" dirty="0">
                <a:solidFill>
                  <a:srgbClr val="000000"/>
                </a:solidFill>
              </a:rPr>
              <a:t>  cu </a:t>
            </a:r>
            <a:r>
              <a:rPr lang="en-US" altLang="en-US" sz="2400" dirty="0" err="1">
                <a:solidFill>
                  <a:srgbClr val="000000"/>
                </a:solidFill>
              </a:rPr>
              <a:t>aspiratie</a:t>
            </a:r>
            <a:r>
              <a:rPr lang="en-US" altLang="en-US" sz="2400" dirty="0">
                <a:solidFill>
                  <a:srgbClr val="000000"/>
                </a:solidFill>
              </a:rPr>
              <a:t> </a:t>
            </a:r>
            <a:r>
              <a:rPr lang="en-US" altLang="en-US" sz="2400" dirty="0" err="1">
                <a:solidFill>
                  <a:srgbClr val="000000"/>
                </a:solidFill>
              </a:rPr>
              <a:t>locala</a:t>
            </a:r>
            <a:r>
              <a:rPr lang="en-US" altLang="en-US" sz="2400" dirty="0">
                <a:solidFill>
                  <a:srgbClr val="000000"/>
                </a:solidFill>
              </a:rPr>
              <a:t> de </a:t>
            </a:r>
            <a:r>
              <a:rPr lang="en-US" altLang="en-US" sz="2400" dirty="0" err="1">
                <a:solidFill>
                  <a:srgbClr val="000000"/>
                </a:solidFill>
              </a:rPr>
              <a:t>praf</a:t>
            </a:r>
            <a:r>
              <a:rPr lang="en-US" altLang="en-US" sz="2400" dirty="0">
                <a:solidFill>
                  <a:srgbClr val="000000"/>
                </a:solidFill>
              </a:rPr>
              <a:t>                                    							</a:t>
            </a:r>
          </a:p>
          <a:p>
            <a:pPr>
              <a:defRPr/>
            </a:pPr>
            <a:r>
              <a:rPr lang="en-US" sz="2400" dirty="0">
                <a:solidFill>
                  <a:srgbClr val="000000"/>
                </a:solidFill>
                <a:latin typeface="Arial" panose="020B0604020202020204" pitchFamily="34" charset="0"/>
                <a:cs typeface="Arial" panose="020B0604020202020204" pitchFamily="34" charset="0"/>
              </a:rPr>
              <a:t>Nota:*       </a:t>
            </a:r>
            <a:r>
              <a:rPr lang="en-US" sz="2400" dirty="0" err="1">
                <a:solidFill>
                  <a:srgbClr val="000000"/>
                </a:solidFill>
                <a:latin typeface="Arial" panose="020B0604020202020204" pitchFamily="34" charset="0"/>
                <a:cs typeface="Arial" panose="020B0604020202020204" pitchFamily="34" charset="0"/>
              </a:rPr>
              <a:t>echipament</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constructie</a:t>
            </a:r>
            <a:r>
              <a:rPr lang="en-US" sz="2400" dirty="0">
                <a:solidFill>
                  <a:srgbClr val="000000"/>
                </a:solidFill>
                <a:latin typeface="Arial" panose="020B0604020202020204" pitchFamily="34" charset="0"/>
                <a:cs typeface="Arial" panose="020B0604020202020204" pitchFamily="34" charset="0"/>
              </a:rPr>
              <a:t> ATEX zona 2</a:t>
            </a:r>
            <a:br>
              <a:rPr lang="en-US" sz="2400" dirty="0">
                <a:solidFill>
                  <a:srgbClr val="000000"/>
                </a:solidFill>
                <a:latin typeface="Arial" panose="020B0604020202020204" pitchFamily="34" charset="0"/>
                <a:cs typeface="Arial" panose="020B0604020202020204" pitchFamily="34" charset="0"/>
              </a:rPr>
            </a:br>
            <a:br>
              <a:rPr lang="en-US" sz="2400" dirty="0">
                <a:solidFill>
                  <a:srgbClr val="000000"/>
                </a:solidFill>
                <a:latin typeface="Arial" panose="020B0604020202020204" pitchFamily="34" charset="0"/>
                <a:cs typeface="Arial" panose="020B0604020202020204" pitchFamily="34" charset="0"/>
              </a:rPr>
            </a:br>
            <a:r>
              <a:rPr lang="en-US" sz="2400" dirty="0">
                <a:solidFill>
                  <a:srgbClr val="000000"/>
                </a:solidFill>
                <a:latin typeface="Arial" panose="020B0604020202020204" pitchFamily="34" charset="0"/>
                <a:cs typeface="Arial" panose="020B0604020202020204" pitchFamily="34" charset="0"/>
              </a:rPr>
              <a:t>-</a:t>
            </a:r>
            <a:endParaRPr lang="en-US" altLang="en-US" sz="2400" dirty="0">
              <a:solidFill>
                <a:srgbClr val="000000"/>
              </a:solidFill>
            </a:endParaRPr>
          </a:p>
          <a:p>
            <a:pPr marL="0" indent="0">
              <a:buNone/>
              <a:defRPr/>
            </a:pPr>
            <a:endParaRPr lang="en-US" altLang="en-US" sz="2400" dirty="0">
              <a:solidFill>
                <a:srgbClr val="000000"/>
              </a:solidFill>
            </a:endParaRPr>
          </a:p>
          <a:p>
            <a:pPr>
              <a:defRPr/>
            </a:pPr>
            <a:endParaRPr lang="en-US" altLang="en-US" sz="2400" dirty="0">
              <a:solidFill>
                <a:srgbClr val="000000"/>
              </a:solidFill>
            </a:endParaRPr>
          </a:p>
          <a:p>
            <a:pPr marL="0" indent="0">
              <a:buNone/>
              <a:defRPr/>
            </a:pPr>
            <a:r>
              <a:rPr lang="en-US" altLang="en-US" sz="2400" dirty="0">
                <a:solidFill>
                  <a:srgbClr val="000000"/>
                </a:solidFill>
              </a:rPr>
              <a:t>   </a:t>
            </a:r>
            <a:endParaRPr lang="en-US" dirty="0"/>
          </a:p>
        </p:txBody>
      </p:sp>
      <p:sp>
        <p:nvSpPr>
          <p:cNvPr id="6" name="Title 2">
            <a:extLst>
              <a:ext uri="{FF2B5EF4-FFF2-40B4-BE49-F238E27FC236}">
                <a16:creationId xmlns:a16="http://schemas.microsoft.com/office/drawing/2014/main" id="{37C2D553-A438-4C66-BFCC-ABF702FF8814}"/>
              </a:ext>
            </a:extLst>
          </p:cNvPr>
          <p:cNvSpPr txBox="1">
            <a:spLocks/>
          </p:cNvSpPr>
          <p:nvPr/>
        </p:nvSpPr>
        <p:spPr>
          <a:xfrm>
            <a:off x="876300" y="574012"/>
            <a:ext cx="11010900" cy="1144929"/>
          </a:xfrm>
          <a:prstGeom prst="rect">
            <a:avLst/>
          </a:prstGeom>
          <a:noFill/>
        </p:spPr>
        <p:txBody>
          <a:bodyPr wrap="square" rtlCol="0" anchor="ctr" anchorCtr="0">
            <a:spAutoFit/>
          </a:bodyPr>
          <a:lstStyle>
            <a:lvl1pPr algn="l" defTabSz="1371600" rtl="0" eaLnBrk="1" latinLnBrk="0" hangingPunct="1">
              <a:lnSpc>
                <a:spcPct val="90000"/>
              </a:lnSpc>
              <a:spcBef>
                <a:spcPct val="0"/>
              </a:spcBef>
              <a:buNone/>
              <a:defRPr lang="uk-UA" sz="3000" b="1" kern="1200">
                <a:solidFill>
                  <a:srgbClr val="009EE0"/>
                </a:solidFill>
                <a:latin typeface="Arial" panose="020B0604020202020204" pitchFamily="34" charset="0"/>
                <a:ea typeface="Arial" panose="020B0604020202020204" pitchFamily="34" charset="0"/>
                <a:cs typeface="Arial" panose="020B0604020202020204" pitchFamily="34" charset="0"/>
              </a:defRPr>
            </a:lvl1pPr>
          </a:lstStyle>
          <a:p>
            <a:r>
              <a:rPr lang="en-US" sz="4000" dirty="0">
                <a:solidFill>
                  <a:schemeClr val="accent3">
                    <a:lumMod val="75000"/>
                  </a:schemeClr>
                </a:solidFill>
              </a:rPr>
              <a:t>1.c. </a:t>
            </a:r>
            <a:r>
              <a:rPr lang="en-US" sz="4000" dirty="0" err="1">
                <a:solidFill>
                  <a:schemeClr val="accent3">
                    <a:lumMod val="75000"/>
                  </a:schemeClr>
                </a:solidFill>
              </a:rPr>
              <a:t>Productia</a:t>
            </a:r>
            <a:r>
              <a:rPr lang="en-US" sz="4000" dirty="0">
                <a:solidFill>
                  <a:schemeClr val="accent3">
                    <a:lumMod val="75000"/>
                  </a:schemeClr>
                </a:solidFill>
              </a:rPr>
              <a:t> de </a:t>
            </a:r>
            <a:r>
              <a:rPr lang="en-US" sz="4000" dirty="0" err="1">
                <a:solidFill>
                  <a:schemeClr val="accent3">
                    <a:lumMod val="75000"/>
                  </a:schemeClr>
                </a:solidFill>
              </a:rPr>
              <a:t>piese</a:t>
            </a:r>
            <a:r>
              <a:rPr lang="en-US" sz="4000" dirty="0">
                <a:solidFill>
                  <a:schemeClr val="accent3">
                    <a:lumMod val="75000"/>
                  </a:schemeClr>
                </a:solidFill>
              </a:rPr>
              <a:t> </a:t>
            </a:r>
            <a:r>
              <a:rPr lang="en-US" sz="4000" dirty="0" err="1">
                <a:solidFill>
                  <a:schemeClr val="accent3">
                    <a:lumMod val="75000"/>
                  </a:schemeClr>
                </a:solidFill>
              </a:rPr>
              <a:t>speciale</a:t>
            </a:r>
            <a:r>
              <a:rPr lang="en-US" sz="4000" dirty="0">
                <a:solidFill>
                  <a:schemeClr val="accent3">
                    <a:lumMod val="75000"/>
                  </a:schemeClr>
                </a:solidFill>
              </a:rPr>
              <a:t> (</a:t>
            </a:r>
            <a:r>
              <a:rPr lang="en-US" sz="4000" dirty="0" err="1">
                <a:solidFill>
                  <a:schemeClr val="accent3">
                    <a:lumMod val="75000"/>
                  </a:schemeClr>
                </a:solidFill>
              </a:rPr>
              <a:t>fittinguri</a:t>
            </a:r>
            <a:r>
              <a:rPr lang="en-US" sz="4000" dirty="0">
                <a:solidFill>
                  <a:schemeClr val="accent3">
                    <a:lumMod val="75000"/>
                  </a:schemeClr>
                </a:solidFill>
              </a:rPr>
              <a:t>)</a:t>
            </a:r>
          </a:p>
          <a:p>
            <a:endParaRPr lang="en-US" sz="3600" dirty="0">
              <a:solidFill>
                <a:schemeClr val="accent3">
                  <a:lumMod val="75000"/>
                </a:schemeClr>
              </a:solidFill>
            </a:endParaRPr>
          </a:p>
        </p:txBody>
      </p:sp>
      <p:pic>
        <p:nvPicPr>
          <p:cNvPr id="9" name="Picture 2">
            <a:extLst>
              <a:ext uri="{FF2B5EF4-FFF2-40B4-BE49-F238E27FC236}">
                <a16:creationId xmlns:a16="http://schemas.microsoft.com/office/drawing/2014/main" id="{13D35A31-8B94-4E67-A0B3-6CFAFEF3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0" y="5829300"/>
            <a:ext cx="61134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B0B8212-BEB8-470F-AE4E-9A3DA7C57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945070" y="267328"/>
            <a:ext cx="5540521" cy="5410200"/>
          </a:xfrm>
          <a:prstGeom prst="rect">
            <a:avLst/>
          </a:prstGeom>
        </p:spPr>
      </p:pic>
    </p:spTree>
    <p:extLst>
      <p:ext uri="{BB962C8B-B14F-4D97-AF65-F5344CB8AC3E}">
        <p14:creationId xmlns:p14="http://schemas.microsoft.com/office/powerpoint/2010/main" val="209098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BA62-35CF-4A75-8E21-D6AB77D4E2C3}"/>
              </a:ext>
            </a:extLst>
          </p:cNvPr>
          <p:cNvSpPr>
            <a:spLocks noGrp="1"/>
          </p:cNvSpPr>
          <p:nvPr>
            <p:ph type="title"/>
          </p:nvPr>
        </p:nvSpPr>
        <p:spPr>
          <a:xfrm>
            <a:off x="876300" y="640660"/>
            <a:ext cx="15506700" cy="1200329"/>
          </a:xfrm>
        </p:spPr>
        <p:txBody>
          <a:bodyPr/>
          <a:lstStyle/>
          <a:p>
            <a:r>
              <a:rPr lang="en-US" sz="4000" dirty="0">
                <a:solidFill>
                  <a:srgbClr val="0082B9"/>
                </a:solidFill>
              </a:rPr>
              <a:t>1.d. </a:t>
            </a:r>
            <a:r>
              <a:rPr lang="en-US" sz="4000" dirty="0" err="1">
                <a:solidFill>
                  <a:srgbClr val="0082B9"/>
                </a:solidFill>
              </a:rPr>
              <a:t>Utilitati</a:t>
            </a:r>
            <a:r>
              <a:rPr lang="en-US" sz="4000" dirty="0">
                <a:solidFill>
                  <a:srgbClr val="0082B9"/>
                </a:solidFill>
              </a:rPr>
              <a:t>: </a:t>
            </a:r>
            <a:br>
              <a:rPr lang="en-US" sz="4000" dirty="0">
                <a:solidFill>
                  <a:srgbClr val="0082B9"/>
                </a:solidFill>
              </a:rPr>
            </a:br>
            <a:r>
              <a:rPr lang="en-US" sz="4000" dirty="0">
                <a:solidFill>
                  <a:srgbClr val="0082B9"/>
                </a:solidFill>
              </a:rPr>
              <a:t>       </a:t>
            </a:r>
            <a:r>
              <a:rPr lang="en-US" sz="3200" dirty="0" err="1">
                <a:solidFill>
                  <a:srgbClr val="0082B9"/>
                </a:solidFill>
              </a:rPr>
              <a:t>Resurse</a:t>
            </a:r>
            <a:r>
              <a:rPr lang="en-US" sz="3200" dirty="0">
                <a:solidFill>
                  <a:srgbClr val="0082B9"/>
                </a:solidFill>
              </a:rPr>
              <a:t>: </a:t>
            </a:r>
            <a:r>
              <a:rPr lang="en-US" sz="3200" dirty="0" err="1">
                <a:solidFill>
                  <a:srgbClr val="0082B9"/>
                </a:solidFill>
              </a:rPr>
              <a:t>apa</a:t>
            </a:r>
            <a:r>
              <a:rPr lang="en-US" sz="3200" dirty="0">
                <a:solidFill>
                  <a:srgbClr val="0082B9"/>
                </a:solidFill>
              </a:rPr>
              <a:t>, </a:t>
            </a:r>
            <a:r>
              <a:rPr lang="en-US" sz="3200" dirty="0" err="1">
                <a:solidFill>
                  <a:srgbClr val="0082B9"/>
                </a:solidFill>
              </a:rPr>
              <a:t>energie</a:t>
            </a:r>
            <a:r>
              <a:rPr lang="en-US" sz="3200" dirty="0">
                <a:solidFill>
                  <a:srgbClr val="0082B9"/>
                </a:solidFill>
              </a:rPr>
              <a:t> </a:t>
            </a:r>
            <a:r>
              <a:rPr lang="en-US" sz="3200" dirty="0" err="1">
                <a:solidFill>
                  <a:srgbClr val="0082B9"/>
                </a:solidFill>
              </a:rPr>
              <a:t>electrica</a:t>
            </a:r>
            <a:r>
              <a:rPr lang="en-US" sz="3200" dirty="0">
                <a:solidFill>
                  <a:srgbClr val="0082B9"/>
                </a:solidFill>
              </a:rPr>
              <a:t>, gaze </a:t>
            </a:r>
            <a:r>
              <a:rPr lang="en-US" sz="3200" dirty="0" err="1">
                <a:solidFill>
                  <a:srgbClr val="0082B9"/>
                </a:solidFill>
              </a:rPr>
              <a:t>naturale</a:t>
            </a:r>
            <a:endParaRPr lang="en-US" sz="3200" dirty="0">
              <a:solidFill>
                <a:srgbClr val="0082B9"/>
              </a:solidFill>
            </a:endParaRPr>
          </a:p>
        </p:txBody>
      </p:sp>
      <p:sp>
        <p:nvSpPr>
          <p:cNvPr id="5" name="Slide Number Placeholder 4">
            <a:extLst>
              <a:ext uri="{FF2B5EF4-FFF2-40B4-BE49-F238E27FC236}">
                <a16:creationId xmlns:a16="http://schemas.microsoft.com/office/drawing/2014/main" id="{853F9405-A9A4-4240-9BF4-E691F5D20B25}"/>
              </a:ext>
            </a:extLst>
          </p:cNvPr>
          <p:cNvSpPr>
            <a:spLocks noGrp="1"/>
          </p:cNvSpPr>
          <p:nvPr>
            <p:ph type="sldNum" sz="quarter" idx="10"/>
          </p:nvPr>
        </p:nvSpPr>
        <p:spPr/>
        <p:txBody>
          <a:bodyPr/>
          <a:lstStyle/>
          <a:p>
            <a:fld id="{DAAAE1F0-3E12-4C20-AFD1-DEB6350826B4}" type="slidenum">
              <a:rPr lang="de-AT" smtClean="0"/>
              <a:pPr/>
              <a:t>8</a:t>
            </a:fld>
            <a:endParaRPr lang="de-AT" dirty="0"/>
          </a:p>
        </p:txBody>
      </p:sp>
      <p:sp>
        <p:nvSpPr>
          <p:cNvPr id="6" name="Content Placeholder 2">
            <a:extLst>
              <a:ext uri="{FF2B5EF4-FFF2-40B4-BE49-F238E27FC236}">
                <a16:creationId xmlns:a16="http://schemas.microsoft.com/office/drawing/2014/main" id="{5E331B88-5F22-4043-99C1-B696BBCA6AB2}"/>
              </a:ext>
            </a:extLst>
          </p:cNvPr>
          <p:cNvSpPr txBox="1">
            <a:spLocks/>
          </p:cNvSpPr>
          <p:nvPr/>
        </p:nvSpPr>
        <p:spPr bwMode="auto">
          <a:xfrm>
            <a:off x="495300" y="2140990"/>
            <a:ext cx="166116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25425" algn="l" rtl="0" eaLnBrk="0" fontAlgn="base" hangingPunct="0">
              <a:lnSpc>
                <a:spcPct val="115000"/>
              </a:lnSpc>
              <a:spcBef>
                <a:spcPct val="55000"/>
              </a:spcBef>
              <a:spcAft>
                <a:spcPct val="0"/>
              </a:spcAft>
              <a:buClr>
                <a:schemeClr val="tx2"/>
              </a:buClr>
              <a:buSzPct val="100000"/>
              <a:buFont typeface="HOBAS" pitchFamily="50" charset="0"/>
              <a:buChar char="O"/>
              <a:defRPr sz="2000">
                <a:solidFill>
                  <a:schemeClr val="tx1"/>
                </a:solidFill>
                <a:latin typeface="+mn-lt"/>
                <a:ea typeface="+mn-ea"/>
                <a:cs typeface="+mn-cs"/>
              </a:defRPr>
            </a:lvl1pPr>
            <a:lvl2pPr marL="284163" indent="-225425" algn="l" rtl="0" eaLnBrk="0" fontAlgn="base" hangingPunct="0">
              <a:lnSpc>
                <a:spcPct val="115000"/>
              </a:lnSpc>
              <a:spcBef>
                <a:spcPct val="55000"/>
              </a:spcBef>
              <a:spcAft>
                <a:spcPct val="0"/>
              </a:spcAft>
              <a:buClr>
                <a:schemeClr val="tx2"/>
              </a:buClr>
              <a:buSzPct val="100000"/>
              <a:buFont typeface="HOBAS" pitchFamily="50" charset="0"/>
              <a:buChar char="o"/>
              <a:defRPr sz="2000">
                <a:solidFill>
                  <a:schemeClr val="tx1"/>
                </a:solidFill>
                <a:latin typeface="+mn-lt"/>
              </a:defRPr>
            </a:lvl2pPr>
            <a:lvl3pPr marL="533400" indent="-182563" algn="l" rtl="0" eaLnBrk="0" fontAlgn="base" hangingPunct="0">
              <a:lnSpc>
                <a:spcPct val="115000"/>
              </a:lnSpc>
              <a:spcBef>
                <a:spcPct val="55000"/>
              </a:spcBef>
              <a:spcAft>
                <a:spcPct val="0"/>
              </a:spcAft>
              <a:buSzPct val="120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kumimoji="0" lang="en-US" sz="2400" b="0" i="0" u="none" strike="noStrike" kern="0" cap="none" spc="0" normalizeH="0" baseline="0" noProof="0" dirty="0" err="1">
                <a:ln>
                  <a:noFill/>
                </a:ln>
                <a:solidFill>
                  <a:srgbClr val="000000"/>
                </a:solidFill>
                <a:effectLst/>
                <a:uLnTx/>
                <a:uFillTx/>
                <a:latin typeface="Arial"/>
                <a:ea typeface="+mn-ea"/>
                <a:cs typeface="+mn-cs"/>
              </a:rPr>
              <a:t>Transformator</a:t>
            </a:r>
            <a:r>
              <a:rPr kumimoji="0" lang="en-US" sz="2400" b="0" i="0" u="none" strike="noStrike" kern="0" cap="none" spc="0" normalizeH="0" baseline="0" noProof="0" dirty="0">
                <a:ln>
                  <a:noFill/>
                </a:ln>
                <a:solidFill>
                  <a:srgbClr val="000000"/>
                </a:solidFill>
                <a:effectLst/>
                <a:uLnTx/>
                <a:uFillTx/>
                <a:latin typeface="Arial"/>
                <a:ea typeface="+mn-ea"/>
                <a:cs typeface="+mn-cs"/>
              </a:rPr>
              <a:t> de </a:t>
            </a:r>
            <a:r>
              <a:rPr kumimoji="0" lang="en-US" sz="2400" b="0" i="0" u="none" strike="noStrike" kern="0" cap="none" spc="0" normalizeH="0" baseline="0" noProof="0" dirty="0" err="1">
                <a:ln>
                  <a:noFill/>
                </a:ln>
                <a:solidFill>
                  <a:srgbClr val="000000"/>
                </a:solidFill>
                <a:effectLst/>
                <a:uLnTx/>
                <a:uFillTx/>
                <a:latin typeface="Arial"/>
                <a:ea typeface="+mn-ea"/>
                <a:cs typeface="+mn-cs"/>
              </a:rPr>
              <a:t>putere</a:t>
            </a:r>
            <a:r>
              <a:rPr kumimoji="0" lang="en-US" sz="2400" b="0" i="0" u="none" strike="noStrike" kern="0" cap="none" spc="0" normalizeH="0" baseline="0" noProof="0" dirty="0">
                <a:ln>
                  <a:noFill/>
                </a:ln>
                <a:solidFill>
                  <a:srgbClr val="000000"/>
                </a:solidFill>
                <a:effectLst/>
                <a:uLnTx/>
                <a:uFillTx/>
                <a:latin typeface="Arial"/>
                <a:ea typeface="+mn-ea"/>
                <a:cs typeface="+mn-cs"/>
              </a:rPr>
              <a:t>   2 x 630 KVA** </a:t>
            </a: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kumimoji="0" lang="en-US" sz="2400" b="0" i="0" u="none" strike="noStrike" kern="0" cap="none" spc="0" normalizeH="0" baseline="0" noProof="0" dirty="0" err="1">
                <a:ln>
                  <a:noFill/>
                </a:ln>
                <a:solidFill>
                  <a:srgbClr val="000000"/>
                </a:solidFill>
                <a:effectLst/>
                <a:uLnTx/>
                <a:uFillTx/>
                <a:latin typeface="Arial"/>
                <a:ea typeface="+mn-ea"/>
                <a:cs typeface="+mn-cs"/>
              </a:rPr>
              <a:t>Grup</a:t>
            </a:r>
            <a:r>
              <a:rPr kumimoji="0" lang="en-US" sz="2400" b="0" i="0" u="none" strike="noStrike" kern="0" cap="none" spc="0" normalizeH="0" baseline="0" noProof="0" dirty="0">
                <a:ln>
                  <a:noFill/>
                </a:ln>
                <a:solidFill>
                  <a:srgbClr val="000000"/>
                </a:solidFill>
                <a:effectLst/>
                <a:uLnTx/>
                <a:uFillTx/>
                <a:latin typeface="Arial"/>
                <a:ea typeface="+mn-ea"/>
                <a:cs typeface="+mn-cs"/>
              </a:rPr>
              <a:t> Generator IVECO  </a:t>
            </a:r>
            <a:r>
              <a:rPr lang="en-US" sz="2400" kern="0" dirty="0">
                <a:solidFill>
                  <a:srgbClr val="000000"/>
                </a:solidFill>
                <a:latin typeface="Arial"/>
              </a:rPr>
              <a:t>385 KVA </a:t>
            </a:r>
            <a:r>
              <a:rPr lang="en-US" sz="2400" kern="0" dirty="0" err="1">
                <a:solidFill>
                  <a:srgbClr val="000000"/>
                </a:solidFill>
                <a:latin typeface="Arial"/>
              </a:rPr>
              <a:t>pentru</a:t>
            </a:r>
            <a:r>
              <a:rPr lang="en-US" sz="2400" kern="0" dirty="0">
                <a:solidFill>
                  <a:srgbClr val="000000"/>
                </a:solidFill>
                <a:latin typeface="Arial"/>
              </a:rPr>
              <a:t> </a:t>
            </a:r>
            <a:r>
              <a:rPr lang="en-US" sz="2400" kern="0" dirty="0" err="1">
                <a:solidFill>
                  <a:srgbClr val="000000"/>
                </a:solidFill>
                <a:latin typeface="Arial"/>
              </a:rPr>
              <a:t>sustine</a:t>
            </a:r>
            <a:r>
              <a:rPr lang="en-US" sz="2400" kern="0" dirty="0">
                <a:solidFill>
                  <a:srgbClr val="000000"/>
                </a:solidFill>
                <a:latin typeface="Arial"/>
              </a:rPr>
              <a:t> </a:t>
            </a:r>
            <a:r>
              <a:rPr lang="en-US" sz="2400" kern="0" dirty="0" err="1">
                <a:solidFill>
                  <a:srgbClr val="000000"/>
                </a:solidFill>
                <a:latin typeface="Arial"/>
              </a:rPr>
              <a:t>productia</a:t>
            </a:r>
            <a:r>
              <a:rPr lang="en-US" sz="2400" kern="0" dirty="0">
                <a:solidFill>
                  <a:srgbClr val="000000"/>
                </a:solidFill>
                <a:latin typeface="Arial"/>
              </a:rPr>
              <a:t> in </a:t>
            </a:r>
            <a:r>
              <a:rPr lang="en-US" sz="2400" kern="0" dirty="0" err="1">
                <a:solidFill>
                  <a:srgbClr val="000000"/>
                </a:solidFill>
                <a:latin typeface="Arial"/>
              </a:rPr>
              <a:t>cazul</a:t>
            </a:r>
            <a:r>
              <a:rPr lang="en-US" sz="2400" kern="0" dirty="0">
                <a:solidFill>
                  <a:srgbClr val="000000"/>
                </a:solidFill>
                <a:latin typeface="Arial"/>
              </a:rPr>
              <a:t> </a:t>
            </a:r>
            <a:r>
              <a:rPr lang="en-US" sz="2400" kern="0" dirty="0" err="1">
                <a:solidFill>
                  <a:srgbClr val="000000"/>
                </a:solidFill>
                <a:latin typeface="Arial"/>
              </a:rPr>
              <a:t>intreruperilor</a:t>
            </a:r>
            <a:r>
              <a:rPr lang="en-US" sz="2400" kern="0" dirty="0">
                <a:solidFill>
                  <a:srgbClr val="000000"/>
                </a:solidFill>
                <a:latin typeface="Arial"/>
              </a:rPr>
              <a:t> de </a:t>
            </a:r>
            <a:r>
              <a:rPr lang="en-US" sz="2400" kern="0" dirty="0" err="1">
                <a:solidFill>
                  <a:srgbClr val="000000"/>
                </a:solidFill>
                <a:latin typeface="Arial"/>
              </a:rPr>
              <a:t>alimentare</a:t>
            </a:r>
            <a:r>
              <a:rPr lang="en-US" sz="2400" kern="0" dirty="0">
                <a:solidFill>
                  <a:srgbClr val="000000"/>
                </a:solidFill>
                <a:latin typeface="Arial"/>
              </a:rPr>
              <a:t> cu </a:t>
            </a:r>
            <a:r>
              <a:rPr lang="en-US" sz="2400" kern="0" dirty="0" err="1">
                <a:solidFill>
                  <a:srgbClr val="000000"/>
                </a:solidFill>
                <a:latin typeface="Arial"/>
              </a:rPr>
              <a:t>energie</a:t>
            </a:r>
            <a:r>
              <a:rPr lang="en-US" sz="2400" kern="0" dirty="0">
                <a:solidFill>
                  <a:srgbClr val="000000"/>
                </a:solidFill>
                <a:latin typeface="Arial"/>
              </a:rPr>
              <a:t> </a:t>
            </a:r>
            <a:r>
              <a:rPr lang="en-US" sz="2400" kern="0" dirty="0" err="1">
                <a:solidFill>
                  <a:srgbClr val="000000"/>
                </a:solidFill>
                <a:latin typeface="Arial"/>
              </a:rPr>
              <a:t>electrica</a:t>
            </a:r>
            <a:r>
              <a:rPr lang="en-US" sz="2400" kern="0" dirty="0">
                <a:solidFill>
                  <a:srgbClr val="000000"/>
                </a:solidFill>
                <a:latin typeface="Arial"/>
              </a:rPr>
              <a:t> </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kumimoji="0" lang="en-US" sz="2400" b="0" i="0" u="none" strike="noStrike" kern="0" cap="none" spc="0" normalizeH="0" baseline="0" noProof="0" dirty="0" err="1">
                <a:ln>
                  <a:noFill/>
                </a:ln>
                <a:solidFill>
                  <a:srgbClr val="000000"/>
                </a:solidFill>
                <a:effectLst/>
                <a:uLnTx/>
                <a:uFillTx/>
                <a:latin typeface="Arial"/>
                <a:ea typeface="+mn-ea"/>
                <a:cs typeface="+mn-cs"/>
              </a:rPr>
              <a:t>Statie</a:t>
            </a:r>
            <a:r>
              <a:rPr kumimoji="0" lang="en-US" sz="2400" b="0" i="0" u="none" strike="noStrike" kern="0" cap="none" spc="0" normalizeH="0" baseline="0" noProof="0" dirty="0">
                <a:ln>
                  <a:noFill/>
                </a:ln>
                <a:solidFill>
                  <a:srgbClr val="000000"/>
                </a:solidFill>
                <a:effectLst/>
                <a:uLnTx/>
                <a:uFillTx/>
                <a:latin typeface="Arial"/>
                <a:ea typeface="+mn-ea"/>
                <a:cs typeface="+mn-cs"/>
              </a:rPr>
              <a:t> de </a:t>
            </a:r>
            <a:r>
              <a:rPr kumimoji="0" lang="en-US" sz="2400" b="0" i="0" u="none" strike="noStrike" kern="0" cap="none" spc="0" normalizeH="0" baseline="0" noProof="0" dirty="0" err="1">
                <a:ln>
                  <a:noFill/>
                </a:ln>
                <a:solidFill>
                  <a:srgbClr val="000000"/>
                </a:solidFill>
                <a:effectLst/>
                <a:uLnTx/>
                <a:uFillTx/>
                <a:latin typeface="Arial"/>
                <a:ea typeface="+mn-ea"/>
                <a:cs typeface="+mn-cs"/>
              </a:rPr>
              <a:t>compresoare</a:t>
            </a:r>
            <a:r>
              <a:rPr kumimoji="0" lang="en-US" sz="2400" b="0" i="0" u="none" strike="noStrike" kern="0" cap="none" spc="0" normalizeH="0" baseline="0" noProof="0" dirty="0">
                <a:ln>
                  <a:noFill/>
                </a:ln>
                <a:solidFill>
                  <a:srgbClr val="000000"/>
                </a:solidFill>
                <a:effectLst/>
                <a:uLnTx/>
                <a:uFillTx/>
                <a:latin typeface="Arial"/>
                <a:ea typeface="+mn-ea"/>
                <a:cs typeface="+mn-cs"/>
              </a:rPr>
              <a:t>  : GA75 VSD cu </a:t>
            </a:r>
            <a:r>
              <a:rPr kumimoji="0" lang="en-US" sz="2400" b="0" i="0" u="none" strike="noStrike" kern="0" cap="none" spc="0" normalizeH="0" baseline="0" noProof="0" dirty="0" err="1">
                <a:ln>
                  <a:noFill/>
                </a:ln>
                <a:solidFill>
                  <a:srgbClr val="000000"/>
                </a:solidFill>
                <a:effectLst/>
                <a:uLnTx/>
                <a:uFillTx/>
                <a:latin typeface="Arial"/>
                <a:ea typeface="+mn-ea"/>
                <a:cs typeface="+mn-cs"/>
              </a:rPr>
              <a:t>recuperare</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energie</a:t>
            </a:r>
            <a:r>
              <a:rPr kumimoji="0" lang="en-US" sz="2400" b="0" i="0" u="none" strike="noStrike" kern="0" cap="none" spc="0" normalizeH="0" baseline="0" noProof="0" dirty="0">
                <a:ln>
                  <a:noFill/>
                </a:ln>
                <a:solidFill>
                  <a:srgbClr val="000000"/>
                </a:solidFill>
                <a:effectLst/>
                <a:uLnTx/>
                <a:uFillTx/>
                <a:latin typeface="Arial"/>
                <a:ea typeface="+mn-ea"/>
                <a:cs typeface="+mn-cs"/>
              </a:rPr>
              <a:t>  </a:t>
            </a: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kumimoji="0" lang="en-US" sz="2400" b="0" i="0" u="none" strike="noStrike" kern="0" cap="none" spc="0" normalizeH="0" baseline="0" noProof="0" dirty="0" err="1">
                <a:ln>
                  <a:noFill/>
                </a:ln>
                <a:solidFill>
                  <a:srgbClr val="000000"/>
                </a:solidFill>
                <a:effectLst/>
                <a:uLnTx/>
                <a:uFillTx/>
                <a:latin typeface="Arial"/>
                <a:ea typeface="+mn-ea"/>
                <a:cs typeface="+mn-cs"/>
              </a:rPr>
              <a:t>Alimentare</a:t>
            </a:r>
            <a:r>
              <a:rPr kumimoji="0" lang="en-US" sz="2400" b="0" i="0" u="none" strike="noStrike" kern="0" cap="none" spc="0" normalizeH="0" baseline="0" noProof="0" dirty="0">
                <a:ln>
                  <a:noFill/>
                </a:ln>
                <a:solidFill>
                  <a:srgbClr val="000000"/>
                </a:solidFill>
                <a:effectLst/>
                <a:uLnTx/>
                <a:uFillTx/>
                <a:latin typeface="Arial"/>
                <a:ea typeface="+mn-ea"/>
                <a:cs typeface="+mn-cs"/>
              </a:rPr>
              <a:t> cu </a:t>
            </a:r>
            <a:r>
              <a:rPr kumimoji="0" lang="en-US" sz="2400" b="0" i="0" u="none" strike="noStrike" kern="0" cap="none" spc="0" normalizeH="0" baseline="0" noProof="0" dirty="0" err="1">
                <a:ln>
                  <a:noFill/>
                </a:ln>
                <a:solidFill>
                  <a:srgbClr val="000000"/>
                </a:solidFill>
                <a:effectLst/>
                <a:uLnTx/>
                <a:uFillTx/>
                <a:latin typeface="Arial"/>
                <a:ea typeface="+mn-ea"/>
                <a:cs typeface="+mn-cs"/>
              </a:rPr>
              <a:t>apa</a:t>
            </a:r>
            <a:r>
              <a:rPr kumimoji="0" lang="en-US" sz="2400" b="0" i="0" u="none" strike="noStrike" kern="0" cap="none" spc="0" normalizeH="0" baseline="0" noProof="0" dirty="0">
                <a:ln>
                  <a:noFill/>
                </a:ln>
                <a:solidFill>
                  <a:srgbClr val="000000"/>
                </a:solidFill>
                <a:effectLst/>
                <a:uLnTx/>
                <a:uFillTx/>
                <a:latin typeface="Arial"/>
                <a:ea typeface="+mn-ea"/>
                <a:cs typeface="+mn-cs"/>
              </a:rPr>
              <a:t> : din </a:t>
            </a:r>
            <a:r>
              <a:rPr kumimoji="0" lang="en-US" sz="2400" b="0" i="0" u="none" strike="noStrike" kern="0" cap="none" spc="0" normalizeH="0" baseline="0" noProof="0" dirty="0" err="1">
                <a:ln>
                  <a:noFill/>
                </a:ln>
                <a:solidFill>
                  <a:srgbClr val="000000"/>
                </a:solidFill>
                <a:effectLst/>
                <a:uLnTx/>
                <a:uFillTx/>
                <a:latin typeface="Arial"/>
                <a:ea typeface="+mn-ea"/>
                <a:cs typeface="+mn-cs"/>
              </a:rPr>
              <a:t>putul</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propriu</a:t>
            </a:r>
            <a:r>
              <a:rPr kumimoji="0" lang="en-US" sz="2400" b="0" i="0" u="none" strike="noStrike" kern="0" cap="none" spc="0" normalizeH="0" baseline="0" noProof="0" dirty="0">
                <a:ln>
                  <a:noFill/>
                </a:ln>
                <a:solidFill>
                  <a:srgbClr val="000000"/>
                </a:solidFill>
                <a:effectLst/>
                <a:uLnTx/>
                <a:uFillTx/>
                <a:latin typeface="Arial"/>
                <a:ea typeface="+mn-ea"/>
                <a:cs typeface="+mn-cs"/>
              </a:rPr>
              <a:t> </a:t>
            </a: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lang="en-US" sz="2400" kern="0" dirty="0" err="1">
                <a:solidFill>
                  <a:srgbClr val="000000"/>
                </a:solidFill>
                <a:latin typeface="Arial"/>
              </a:rPr>
              <a:t>Centrala</a:t>
            </a:r>
            <a:r>
              <a:rPr lang="en-US" sz="2400" kern="0" dirty="0">
                <a:solidFill>
                  <a:srgbClr val="000000"/>
                </a:solidFill>
                <a:latin typeface="Arial"/>
              </a:rPr>
              <a:t> </a:t>
            </a:r>
            <a:r>
              <a:rPr lang="en-US" sz="2400" kern="0" dirty="0" err="1">
                <a:solidFill>
                  <a:srgbClr val="000000"/>
                </a:solidFill>
                <a:latin typeface="Arial"/>
              </a:rPr>
              <a:t>termica</a:t>
            </a:r>
            <a:r>
              <a:rPr lang="en-US" sz="2400" kern="0" dirty="0">
                <a:solidFill>
                  <a:srgbClr val="000000"/>
                </a:solidFill>
                <a:latin typeface="Arial"/>
              </a:rPr>
              <a:t> ; 4 </a:t>
            </a:r>
            <a:r>
              <a:rPr lang="en-US" sz="2400" kern="0" dirty="0" err="1">
                <a:solidFill>
                  <a:srgbClr val="000000"/>
                </a:solidFill>
                <a:latin typeface="Arial"/>
              </a:rPr>
              <a:t>cazane</a:t>
            </a:r>
            <a:r>
              <a:rPr lang="en-US" sz="2400" kern="0" dirty="0">
                <a:solidFill>
                  <a:srgbClr val="000000"/>
                </a:solidFill>
                <a:latin typeface="Arial"/>
              </a:rPr>
              <a:t> 500 KW din care 2 </a:t>
            </a:r>
            <a:r>
              <a:rPr lang="en-US" sz="2400" kern="0" dirty="0" err="1">
                <a:solidFill>
                  <a:srgbClr val="000000"/>
                </a:solidFill>
                <a:latin typeface="Arial"/>
              </a:rPr>
              <a:t>cazane</a:t>
            </a:r>
            <a:r>
              <a:rPr lang="en-US" sz="2400" kern="0" dirty="0">
                <a:solidFill>
                  <a:srgbClr val="000000"/>
                </a:solidFill>
                <a:latin typeface="Arial"/>
              </a:rPr>
              <a:t> </a:t>
            </a:r>
            <a:r>
              <a:rPr lang="en-US" sz="2400" kern="0" dirty="0" err="1">
                <a:solidFill>
                  <a:srgbClr val="000000"/>
                </a:solidFill>
                <a:latin typeface="Arial"/>
              </a:rPr>
              <a:t>conectate</a:t>
            </a:r>
            <a:r>
              <a:rPr lang="en-US" sz="2400" kern="0" dirty="0">
                <a:solidFill>
                  <a:srgbClr val="000000"/>
                </a:solidFill>
                <a:latin typeface="Arial"/>
              </a:rPr>
              <a:t> la </a:t>
            </a:r>
            <a:r>
              <a:rPr lang="en-US" sz="2400" kern="0" dirty="0" err="1">
                <a:solidFill>
                  <a:srgbClr val="000000"/>
                </a:solidFill>
                <a:latin typeface="Arial"/>
              </a:rPr>
              <a:t>reteaua</a:t>
            </a:r>
            <a:r>
              <a:rPr lang="en-US" sz="2400" kern="0" dirty="0">
                <a:solidFill>
                  <a:srgbClr val="000000"/>
                </a:solidFill>
                <a:latin typeface="Arial"/>
              </a:rPr>
              <a:t> de gaze natural </a:t>
            </a: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kumimoji="0" lang="en-US" sz="2400" b="0" i="0" u="none" strike="noStrike" kern="0" cap="none" spc="0" normalizeH="0" baseline="0" noProof="0" dirty="0" err="1">
                <a:ln>
                  <a:noFill/>
                </a:ln>
                <a:solidFill>
                  <a:srgbClr val="000000"/>
                </a:solidFill>
                <a:effectLst/>
                <a:uLnTx/>
                <a:uFillTx/>
                <a:latin typeface="Arial"/>
                <a:ea typeface="+mn-ea"/>
                <a:cs typeface="+mn-cs"/>
              </a:rPr>
              <a:t>Centrala</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termica</a:t>
            </a:r>
            <a:r>
              <a:rPr kumimoji="0" lang="en-US" sz="2400" b="0" i="0" u="none" strike="noStrike" kern="0" cap="none" spc="0" normalizeH="0" baseline="0" noProof="0" dirty="0">
                <a:ln>
                  <a:noFill/>
                </a:ln>
                <a:solidFill>
                  <a:srgbClr val="000000"/>
                </a:solidFill>
                <a:effectLst/>
                <a:uLnTx/>
                <a:uFillTx/>
                <a:latin typeface="Arial"/>
                <a:ea typeface="+mn-ea"/>
                <a:cs typeface="+mn-cs"/>
              </a:rPr>
              <a:t> de </a:t>
            </a:r>
            <a:r>
              <a:rPr kumimoji="0" lang="en-US" sz="2400" b="0" i="0" u="none" strike="noStrike" kern="0" cap="none" spc="0" normalizeH="0" baseline="0" noProof="0" dirty="0" err="1">
                <a:ln>
                  <a:noFill/>
                </a:ln>
                <a:solidFill>
                  <a:srgbClr val="000000"/>
                </a:solidFill>
                <a:effectLst/>
                <a:uLnTx/>
                <a:uFillTx/>
                <a:latin typeface="Arial"/>
                <a:ea typeface="+mn-ea"/>
                <a:cs typeface="+mn-cs"/>
              </a:rPr>
              <a:t>tratare</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aer</a:t>
            </a:r>
            <a:r>
              <a:rPr kumimoji="0" lang="en-US" sz="2400" b="0" i="0" u="none" strike="noStrike" kern="0" cap="none" spc="0" normalizeH="0" baseline="0" noProof="0" dirty="0">
                <a:ln>
                  <a:noFill/>
                </a:ln>
                <a:solidFill>
                  <a:srgbClr val="000000"/>
                </a:solidFill>
                <a:effectLst/>
                <a:uLnTx/>
                <a:uFillTx/>
                <a:latin typeface="Arial"/>
                <a:ea typeface="+mn-ea"/>
                <a:cs typeface="+mn-cs"/>
              </a:rPr>
              <a:t> Wolf  Q=18500 m3/h capacitate </a:t>
            </a:r>
            <a:r>
              <a:rPr kumimoji="0" lang="en-US" sz="2400" b="0" i="0" u="none" strike="noStrike" kern="0" cap="none" spc="0" normalizeH="0" baseline="0" noProof="0" dirty="0" err="1">
                <a:ln>
                  <a:noFill/>
                </a:ln>
                <a:solidFill>
                  <a:srgbClr val="000000"/>
                </a:solidFill>
                <a:effectLst/>
                <a:uLnTx/>
                <a:uFillTx/>
                <a:latin typeface="Arial"/>
                <a:ea typeface="+mn-ea"/>
                <a:cs typeface="+mn-cs"/>
              </a:rPr>
              <a:t>termica</a:t>
            </a:r>
            <a:r>
              <a:rPr kumimoji="0" lang="en-US" sz="2400" b="0" i="0" u="none" strike="noStrike" kern="0" cap="none" spc="0" normalizeH="0" baseline="0" noProof="0" dirty="0">
                <a:ln>
                  <a:noFill/>
                </a:ln>
                <a:solidFill>
                  <a:srgbClr val="000000"/>
                </a:solidFill>
                <a:effectLst/>
                <a:uLnTx/>
                <a:uFillTx/>
                <a:latin typeface="Arial"/>
                <a:ea typeface="+mn-ea"/>
                <a:cs typeface="+mn-cs"/>
              </a:rPr>
              <a:t> de </a:t>
            </a:r>
            <a:r>
              <a:rPr kumimoji="0" lang="en-US" sz="2400" b="0" i="0" u="none" strike="noStrike" kern="0" cap="none" spc="0" normalizeH="0" baseline="0" noProof="0" dirty="0" err="1">
                <a:ln>
                  <a:noFill/>
                </a:ln>
                <a:solidFill>
                  <a:srgbClr val="000000"/>
                </a:solidFill>
                <a:effectLst/>
                <a:uLnTx/>
                <a:uFillTx/>
                <a:latin typeface="Arial"/>
                <a:ea typeface="+mn-ea"/>
                <a:cs typeface="+mn-cs"/>
              </a:rPr>
              <a:t>incalzire</a:t>
            </a:r>
            <a:r>
              <a:rPr kumimoji="0" lang="en-US" sz="2400" b="0" i="0" u="none" strike="noStrike" kern="0" cap="none" spc="0" normalizeH="0" baseline="0" noProof="0" dirty="0">
                <a:ln>
                  <a:noFill/>
                </a:ln>
                <a:solidFill>
                  <a:srgbClr val="000000"/>
                </a:solidFill>
                <a:effectLst/>
                <a:uLnTx/>
                <a:uFillTx/>
                <a:latin typeface="Arial"/>
                <a:ea typeface="+mn-ea"/>
                <a:cs typeface="+mn-cs"/>
              </a:rPr>
              <a:t> 250 KW </a:t>
            </a:r>
            <a:r>
              <a:rPr kumimoji="0" lang="en-US" sz="2400" b="0" i="0" u="none" strike="noStrike" kern="0" cap="none" spc="0" normalizeH="0" baseline="0" noProof="0" dirty="0" err="1">
                <a:ln>
                  <a:noFill/>
                </a:ln>
                <a:solidFill>
                  <a:srgbClr val="000000"/>
                </a:solidFill>
                <a:effectLst/>
                <a:uLnTx/>
                <a:uFillTx/>
                <a:latin typeface="Arial"/>
                <a:ea typeface="+mn-ea"/>
                <a:cs typeface="+mn-cs"/>
              </a:rPr>
              <a:t>conectata</a:t>
            </a:r>
            <a:r>
              <a:rPr kumimoji="0" lang="en-US" sz="2400" b="0" i="0" u="none" strike="noStrike" kern="0" cap="none" spc="0" normalizeH="0" baseline="0" noProof="0" dirty="0">
                <a:ln>
                  <a:noFill/>
                </a:ln>
                <a:solidFill>
                  <a:srgbClr val="000000"/>
                </a:solidFill>
                <a:effectLst/>
                <a:uLnTx/>
                <a:uFillTx/>
                <a:latin typeface="Arial"/>
                <a:ea typeface="+mn-ea"/>
                <a:cs typeface="+mn-cs"/>
              </a:rPr>
              <a:t> la </a:t>
            </a:r>
            <a:r>
              <a:rPr kumimoji="0" lang="en-US" sz="2400" b="0" i="0" u="none" strike="noStrike" kern="0" cap="none" spc="0" normalizeH="0" baseline="0" noProof="0" dirty="0" err="1">
                <a:ln>
                  <a:noFill/>
                </a:ln>
                <a:solidFill>
                  <a:srgbClr val="000000"/>
                </a:solidFill>
                <a:effectLst/>
                <a:uLnTx/>
                <a:uFillTx/>
                <a:latin typeface="Arial"/>
                <a:ea typeface="+mn-ea"/>
                <a:cs typeface="+mn-cs"/>
              </a:rPr>
              <a:t>reteaua</a:t>
            </a:r>
            <a:r>
              <a:rPr kumimoji="0" lang="en-US" sz="2400" b="0" i="0" u="none" strike="noStrike" kern="0" cap="none" spc="0" normalizeH="0" baseline="0" noProof="0" dirty="0">
                <a:ln>
                  <a:noFill/>
                </a:ln>
                <a:solidFill>
                  <a:srgbClr val="000000"/>
                </a:solidFill>
                <a:effectLst/>
                <a:uLnTx/>
                <a:uFillTx/>
                <a:latin typeface="Arial"/>
                <a:ea typeface="+mn-ea"/>
                <a:cs typeface="+mn-cs"/>
              </a:rPr>
              <a:t> de gaze natural </a:t>
            </a:r>
            <a:r>
              <a:rPr kumimoji="0" lang="en-US" sz="2400" b="0" i="0" u="none" strike="noStrike" kern="0" cap="none" spc="0" normalizeH="0" baseline="0" noProof="0" dirty="0" err="1">
                <a:ln>
                  <a:noFill/>
                </a:ln>
                <a:solidFill>
                  <a:srgbClr val="000000"/>
                </a:solidFill>
                <a:effectLst/>
                <a:uLnTx/>
                <a:uFillTx/>
                <a:latin typeface="Arial"/>
                <a:ea typeface="+mn-ea"/>
                <a:cs typeface="+mn-cs"/>
              </a:rPr>
              <a:t>pentru</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incalzirea</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halei</a:t>
            </a:r>
            <a:r>
              <a:rPr kumimoji="0" lang="en-US" sz="2400" b="0" i="0" u="none" strike="noStrike" kern="0" cap="none" spc="0" normalizeH="0" baseline="0" noProof="0" dirty="0">
                <a:ln>
                  <a:noFill/>
                </a:ln>
                <a:solidFill>
                  <a:srgbClr val="000000"/>
                </a:solidFill>
                <a:effectLst/>
                <a:uLnTx/>
                <a:uFillTx/>
                <a:latin typeface="Arial"/>
                <a:ea typeface="+mn-ea"/>
                <a:cs typeface="+mn-cs"/>
              </a:rPr>
              <a:t> de </a:t>
            </a:r>
            <a:r>
              <a:rPr kumimoji="0" lang="en-US" sz="2400" b="0" i="0" u="none" strike="noStrike" kern="0" cap="none" spc="0" normalizeH="0" baseline="0" noProof="0" dirty="0" err="1">
                <a:ln>
                  <a:noFill/>
                </a:ln>
                <a:solidFill>
                  <a:srgbClr val="000000"/>
                </a:solidFill>
                <a:effectLst/>
                <a:uLnTx/>
                <a:uFillTx/>
                <a:latin typeface="Arial"/>
                <a:ea typeface="+mn-ea"/>
                <a:cs typeface="+mn-cs"/>
              </a:rPr>
              <a:t>productie</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fittinguri</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lang="en-US" sz="2400" kern="0" dirty="0" err="1">
                <a:solidFill>
                  <a:srgbClr val="000000"/>
                </a:solidFill>
                <a:latin typeface="Arial"/>
              </a:rPr>
              <a:t>Sistem</a:t>
            </a:r>
            <a:r>
              <a:rPr lang="en-US" sz="2400" kern="0" dirty="0">
                <a:solidFill>
                  <a:srgbClr val="000000"/>
                </a:solidFill>
                <a:latin typeface="Arial"/>
              </a:rPr>
              <a:t> de </a:t>
            </a:r>
            <a:r>
              <a:rPr lang="en-US" sz="2400" kern="0" dirty="0" err="1">
                <a:solidFill>
                  <a:srgbClr val="000000"/>
                </a:solidFill>
                <a:latin typeface="Arial"/>
              </a:rPr>
              <a:t>incalzire</a:t>
            </a:r>
            <a:r>
              <a:rPr lang="en-US" sz="2400" kern="0" dirty="0">
                <a:solidFill>
                  <a:srgbClr val="000000"/>
                </a:solidFill>
                <a:latin typeface="Arial"/>
              </a:rPr>
              <a:t> </a:t>
            </a:r>
            <a:r>
              <a:rPr lang="en-US" sz="2400" kern="0" dirty="0" err="1">
                <a:solidFill>
                  <a:srgbClr val="000000"/>
                </a:solidFill>
                <a:latin typeface="Arial"/>
              </a:rPr>
              <a:t>spatii</a:t>
            </a:r>
            <a:r>
              <a:rPr lang="en-US" sz="2400" kern="0" dirty="0">
                <a:solidFill>
                  <a:srgbClr val="000000"/>
                </a:solidFill>
                <a:latin typeface="Arial"/>
              </a:rPr>
              <a:t> </a:t>
            </a:r>
            <a:r>
              <a:rPr lang="en-US" sz="2400" kern="0" dirty="0" err="1">
                <a:solidFill>
                  <a:srgbClr val="000000"/>
                </a:solidFill>
                <a:latin typeface="Arial"/>
              </a:rPr>
              <a:t>productie</a:t>
            </a:r>
            <a:r>
              <a:rPr lang="en-US" sz="2400" kern="0" dirty="0">
                <a:solidFill>
                  <a:srgbClr val="000000"/>
                </a:solidFill>
                <a:latin typeface="Arial"/>
              </a:rPr>
              <a:t> </a:t>
            </a:r>
            <a:r>
              <a:rPr lang="en-US" sz="2400" kern="0" dirty="0" err="1">
                <a:solidFill>
                  <a:srgbClr val="000000"/>
                </a:solidFill>
                <a:latin typeface="Arial"/>
              </a:rPr>
              <a:t>fabricatie</a:t>
            </a:r>
            <a:r>
              <a:rPr lang="en-US" sz="2400" kern="0" dirty="0">
                <a:solidFill>
                  <a:srgbClr val="000000"/>
                </a:solidFill>
                <a:latin typeface="Arial"/>
              </a:rPr>
              <a:t> </a:t>
            </a:r>
            <a:r>
              <a:rPr lang="en-US" sz="2400" kern="0" dirty="0" err="1">
                <a:solidFill>
                  <a:srgbClr val="000000"/>
                </a:solidFill>
                <a:latin typeface="Arial"/>
              </a:rPr>
              <a:t>tuburi</a:t>
            </a:r>
            <a:r>
              <a:rPr lang="en-US" sz="2400" kern="0" dirty="0">
                <a:solidFill>
                  <a:srgbClr val="000000"/>
                </a:solidFill>
                <a:latin typeface="Arial"/>
              </a:rPr>
              <a:t> </a:t>
            </a:r>
            <a:r>
              <a:rPr lang="en-US" sz="2400" kern="0" dirty="0" err="1">
                <a:solidFill>
                  <a:srgbClr val="000000"/>
                </a:solidFill>
                <a:latin typeface="Arial"/>
              </a:rPr>
              <a:t>si</a:t>
            </a:r>
            <a:r>
              <a:rPr lang="en-US" sz="2400" kern="0" dirty="0">
                <a:solidFill>
                  <a:srgbClr val="000000"/>
                </a:solidFill>
                <a:latin typeface="Arial"/>
              </a:rPr>
              <a:t> </a:t>
            </a:r>
            <a:r>
              <a:rPr lang="en-US" sz="2400" kern="0" dirty="0" err="1">
                <a:solidFill>
                  <a:srgbClr val="000000"/>
                </a:solidFill>
                <a:latin typeface="Arial"/>
              </a:rPr>
              <a:t>mufe</a:t>
            </a:r>
            <a:r>
              <a:rPr lang="en-US" sz="2400" kern="0" dirty="0">
                <a:solidFill>
                  <a:srgbClr val="000000"/>
                </a:solidFill>
                <a:latin typeface="Arial"/>
              </a:rPr>
              <a:t> : </a:t>
            </a:r>
            <a:r>
              <a:rPr lang="en-US" sz="2400" kern="0" dirty="0" err="1">
                <a:solidFill>
                  <a:srgbClr val="000000"/>
                </a:solidFill>
                <a:latin typeface="Arial"/>
              </a:rPr>
              <a:t>aeroterme</a:t>
            </a:r>
            <a:r>
              <a:rPr lang="en-US" sz="2400" kern="0" dirty="0">
                <a:solidFill>
                  <a:srgbClr val="000000"/>
                </a:solidFill>
                <a:latin typeface="Arial"/>
              </a:rPr>
              <a:t> CIAT &amp; </a:t>
            </a:r>
            <a:r>
              <a:rPr lang="en-US" sz="2400" kern="0" dirty="0" err="1">
                <a:solidFill>
                  <a:srgbClr val="000000"/>
                </a:solidFill>
                <a:latin typeface="Arial"/>
              </a:rPr>
              <a:t>Ferroli</a:t>
            </a:r>
            <a:r>
              <a:rPr lang="en-US" sz="2400" kern="0" dirty="0">
                <a:solidFill>
                  <a:srgbClr val="000000"/>
                </a:solidFill>
                <a:latin typeface="Arial"/>
              </a:rPr>
              <a:t> Q= 20-34 KW</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284163" marR="0" lvl="0" indent="-225425" algn="l" defTabSz="914400" rtl="0" eaLnBrk="0" fontAlgn="base" latinLnBrk="0" hangingPunct="0">
              <a:lnSpc>
                <a:spcPct val="115000"/>
              </a:lnSpc>
              <a:spcBef>
                <a:spcPct val="55000"/>
              </a:spcBef>
              <a:spcAft>
                <a:spcPct val="0"/>
              </a:spcAft>
              <a:buClr>
                <a:srgbClr val="009EE0"/>
              </a:buClr>
              <a:buSzPct val="100000"/>
              <a:buFont typeface="HOBAS" pitchFamily="50" charset="0"/>
              <a:buChar char="O"/>
              <a:tabLst/>
              <a:defRPr/>
            </a:pPr>
            <a:r>
              <a:rPr kumimoji="0" lang="en-US" sz="2400" b="0" i="0" u="none" strike="noStrike" kern="0" cap="none" spc="0" normalizeH="0" baseline="0" noProof="0" dirty="0" err="1">
                <a:ln>
                  <a:noFill/>
                </a:ln>
                <a:solidFill>
                  <a:srgbClr val="000000"/>
                </a:solidFill>
                <a:effectLst/>
                <a:uLnTx/>
                <a:uFillTx/>
                <a:latin typeface="Arial"/>
                <a:ea typeface="+mn-ea"/>
                <a:cs typeface="+mn-cs"/>
              </a:rPr>
              <a:t>Gospodarie</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apa</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err="1">
                <a:ln>
                  <a:noFill/>
                </a:ln>
                <a:solidFill>
                  <a:srgbClr val="000000"/>
                </a:solidFill>
                <a:effectLst/>
                <a:uLnTx/>
                <a:uFillTx/>
                <a:latin typeface="Arial"/>
                <a:ea typeface="+mn-ea"/>
                <a:cs typeface="+mn-cs"/>
              </a:rPr>
              <a:t>cuprinde</a:t>
            </a:r>
            <a:r>
              <a:rPr kumimoji="0" lang="en-US" sz="2400" b="0" i="0" u="none" strike="noStrike" kern="0" cap="none" spc="0" normalizeH="0" baseline="0" noProof="0" dirty="0">
                <a:ln>
                  <a:noFill/>
                </a:ln>
                <a:solidFill>
                  <a:srgbClr val="000000"/>
                </a:solidFill>
                <a:effectLst/>
                <a:uLnTx/>
                <a:uFillTx/>
                <a:latin typeface="Arial"/>
                <a:ea typeface="+mn-ea"/>
                <a:cs typeface="+mn-cs"/>
              </a:rPr>
              <a:t> : </a:t>
            </a:r>
          </a:p>
          <a:p>
            <a:pPr lvl="2" indent="-225425" defTabSz="914400">
              <a:buClr>
                <a:srgbClr val="009EE0"/>
              </a:buClr>
              <a:buSzPct val="100000"/>
              <a:buFont typeface="HOBAS" pitchFamily="50" charset="0"/>
              <a:buChar char="o"/>
              <a:defRPr/>
            </a:pPr>
            <a:r>
              <a:rPr kumimoji="0" lang="en-US" sz="2400" b="0" i="0" u="none" strike="noStrike" kern="0" cap="none" spc="0" normalizeH="0" baseline="0" noProof="0" dirty="0" err="1">
                <a:ln>
                  <a:noFill/>
                </a:ln>
                <a:solidFill>
                  <a:srgbClr val="000000"/>
                </a:solidFill>
                <a:effectLst/>
                <a:uLnTx/>
                <a:uFillTx/>
                <a:latin typeface="Arial"/>
              </a:rPr>
              <a:t>Bazine</a:t>
            </a:r>
            <a:r>
              <a:rPr kumimoji="0" lang="en-US" sz="2400" b="0" i="0" u="none" strike="noStrike" kern="0" cap="none" spc="0" normalizeH="0" baseline="0" noProof="0" dirty="0">
                <a:ln>
                  <a:noFill/>
                </a:ln>
                <a:solidFill>
                  <a:srgbClr val="000000"/>
                </a:solidFill>
                <a:effectLst/>
                <a:uLnTx/>
                <a:uFillTx/>
                <a:latin typeface="Arial"/>
              </a:rPr>
              <a:t> </a:t>
            </a:r>
            <a:r>
              <a:rPr kumimoji="0" lang="en-US" sz="2400" b="0" i="0" u="none" strike="noStrike" kern="0" cap="none" spc="0" normalizeH="0" baseline="0" noProof="0" dirty="0" err="1">
                <a:ln>
                  <a:noFill/>
                </a:ln>
                <a:solidFill>
                  <a:srgbClr val="000000"/>
                </a:solidFill>
                <a:effectLst/>
                <a:uLnTx/>
                <a:uFillTx/>
                <a:latin typeface="Arial"/>
              </a:rPr>
              <a:t>apa</a:t>
            </a:r>
            <a:r>
              <a:rPr kumimoji="0" lang="en-US" sz="2400" b="0" i="0" u="none" strike="noStrike" kern="0" cap="none" spc="0" normalizeH="0" baseline="0" noProof="0" dirty="0">
                <a:ln>
                  <a:noFill/>
                </a:ln>
                <a:solidFill>
                  <a:srgbClr val="000000"/>
                </a:solidFill>
                <a:effectLst/>
                <a:uLnTx/>
                <a:uFillTx/>
                <a:latin typeface="Arial"/>
              </a:rPr>
              <a:t> 2x 200 m3 cu </a:t>
            </a:r>
            <a:r>
              <a:rPr kumimoji="0" lang="en-US" sz="2400" b="0" i="0" u="none" strike="noStrike" kern="0" cap="none" spc="0" normalizeH="0" baseline="0" noProof="0" dirty="0" err="1">
                <a:ln>
                  <a:noFill/>
                </a:ln>
                <a:solidFill>
                  <a:srgbClr val="000000"/>
                </a:solidFill>
                <a:effectLst/>
                <a:uLnTx/>
                <a:uFillTx/>
                <a:latin typeface="Arial"/>
              </a:rPr>
              <a:t>rezerva</a:t>
            </a:r>
            <a:r>
              <a:rPr kumimoji="0" lang="en-US" sz="2400" b="0" i="0" u="none" strike="noStrike" kern="0" cap="none" spc="0" normalizeH="0" baseline="0" noProof="0" dirty="0">
                <a:ln>
                  <a:noFill/>
                </a:ln>
                <a:solidFill>
                  <a:srgbClr val="000000"/>
                </a:solidFill>
                <a:effectLst/>
                <a:uLnTx/>
                <a:uFillTx/>
                <a:latin typeface="Arial"/>
              </a:rPr>
              <a:t> de </a:t>
            </a:r>
            <a:r>
              <a:rPr kumimoji="0" lang="en-US" sz="2400" b="0" i="0" u="none" strike="noStrike" kern="0" cap="none" spc="0" normalizeH="0" baseline="0" noProof="0" dirty="0" err="1">
                <a:ln>
                  <a:noFill/>
                </a:ln>
                <a:solidFill>
                  <a:srgbClr val="000000"/>
                </a:solidFill>
                <a:effectLst/>
                <a:uLnTx/>
                <a:uFillTx/>
                <a:latin typeface="Arial"/>
              </a:rPr>
              <a:t>incendiu</a:t>
            </a:r>
            <a:r>
              <a:rPr kumimoji="0" lang="en-US" sz="2400" b="0" i="0" u="none" strike="noStrike" kern="0" cap="none" spc="0" normalizeH="0" baseline="0" noProof="0" dirty="0">
                <a:ln>
                  <a:noFill/>
                </a:ln>
                <a:solidFill>
                  <a:srgbClr val="000000"/>
                </a:solidFill>
                <a:effectLst/>
                <a:uLnTx/>
                <a:uFillTx/>
                <a:latin typeface="Arial"/>
              </a:rPr>
              <a:t> permanent 250-300 m3 </a:t>
            </a:r>
          </a:p>
          <a:p>
            <a:pPr lvl="2" indent="-225425" defTabSz="914400">
              <a:buClr>
                <a:srgbClr val="009EE0"/>
              </a:buClr>
              <a:buSzPct val="100000"/>
              <a:buFont typeface="HOBAS" pitchFamily="50" charset="0"/>
              <a:buChar char="o"/>
              <a:defRPr/>
            </a:pPr>
            <a:r>
              <a:rPr lang="en-US" sz="2400" kern="0" dirty="0" err="1">
                <a:solidFill>
                  <a:srgbClr val="000000"/>
                </a:solidFill>
                <a:latin typeface="Arial"/>
              </a:rPr>
              <a:t>Grup</a:t>
            </a:r>
            <a:r>
              <a:rPr lang="en-US" sz="2400" kern="0" dirty="0">
                <a:solidFill>
                  <a:srgbClr val="000000"/>
                </a:solidFill>
                <a:latin typeface="Arial"/>
              </a:rPr>
              <a:t> </a:t>
            </a:r>
            <a:r>
              <a:rPr lang="en-US" sz="2400" kern="0" dirty="0" err="1">
                <a:solidFill>
                  <a:srgbClr val="000000"/>
                </a:solidFill>
                <a:latin typeface="Arial"/>
              </a:rPr>
              <a:t>pompare</a:t>
            </a:r>
            <a:r>
              <a:rPr lang="en-US" sz="2400" kern="0" dirty="0">
                <a:solidFill>
                  <a:srgbClr val="000000"/>
                </a:solidFill>
                <a:latin typeface="Arial"/>
              </a:rPr>
              <a:t> </a:t>
            </a:r>
            <a:r>
              <a:rPr lang="en-US" sz="2400" kern="0" dirty="0" err="1">
                <a:solidFill>
                  <a:srgbClr val="000000"/>
                </a:solidFill>
                <a:latin typeface="Arial"/>
              </a:rPr>
              <a:t>incendiu</a:t>
            </a:r>
            <a:r>
              <a:rPr lang="en-US" sz="2400" kern="0" dirty="0">
                <a:solidFill>
                  <a:srgbClr val="000000"/>
                </a:solidFill>
                <a:latin typeface="Arial"/>
              </a:rPr>
              <a:t> interior </a:t>
            </a:r>
            <a:r>
              <a:rPr lang="en-US" sz="2400" kern="0" dirty="0" err="1">
                <a:solidFill>
                  <a:srgbClr val="000000"/>
                </a:solidFill>
                <a:latin typeface="Arial"/>
              </a:rPr>
              <a:t>Lowara</a:t>
            </a:r>
            <a:endParaRPr lang="en-US" sz="2400" kern="0" dirty="0">
              <a:solidFill>
                <a:srgbClr val="000000"/>
              </a:solidFill>
              <a:latin typeface="Arial"/>
            </a:endParaRPr>
          </a:p>
          <a:p>
            <a:pPr lvl="2" indent="-225425" defTabSz="914400">
              <a:buClr>
                <a:srgbClr val="009EE0"/>
              </a:buClr>
              <a:buSzPct val="100000"/>
              <a:buFont typeface="HOBAS" pitchFamily="50" charset="0"/>
              <a:buChar char="o"/>
              <a:defRPr/>
            </a:pPr>
            <a:r>
              <a:rPr kumimoji="0" lang="en-US" sz="2400" b="0" i="0" u="none" strike="noStrike" kern="0" cap="none" spc="0" normalizeH="0" baseline="0" noProof="0" dirty="0" err="1">
                <a:ln>
                  <a:noFill/>
                </a:ln>
                <a:solidFill>
                  <a:srgbClr val="000000"/>
                </a:solidFill>
                <a:effectLst/>
                <a:uLnTx/>
                <a:uFillTx/>
                <a:latin typeface="Arial"/>
              </a:rPr>
              <a:t>Grup</a:t>
            </a:r>
            <a:r>
              <a:rPr kumimoji="0" lang="en-US" sz="2400" b="0" i="0" u="none" strike="noStrike" kern="0" cap="none" spc="0" normalizeH="0" baseline="0" noProof="0" dirty="0">
                <a:ln>
                  <a:noFill/>
                </a:ln>
                <a:solidFill>
                  <a:srgbClr val="000000"/>
                </a:solidFill>
                <a:effectLst/>
                <a:uLnTx/>
                <a:uFillTx/>
                <a:latin typeface="Arial"/>
              </a:rPr>
              <a:t> </a:t>
            </a:r>
            <a:r>
              <a:rPr kumimoji="0" lang="en-US" sz="2400" b="0" i="0" u="none" strike="noStrike" kern="0" cap="none" spc="0" normalizeH="0" baseline="0" noProof="0" dirty="0" err="1">
                <a:ln>
                  <a:noFill/>
                </a:ln>
                <a:solidFill>
                  <a:srgbClr val="000000"/>
                </a:solidFill>
                <a:effectLst/>
                <a:uLnTx/>
                <a:uFillTx/>
                <a:latin typeface="Arial"/>
              </a:rPr>
              <a:t>pompare</a:t>
            </a:r>
            <a:r>
              <a:rPr kumimoji="0" lang="en-US" sz="2400" b="0" i="0" u="none" strike="noStrike" kern="0" cap="none" spc="0" normalizeH="0" baseline="0" noProof="0" dirty="0">
                <a:ln>
                  <a:noFill/>
                </a:ln>
                <a:solidFill>
                  <a:srgbClr val="000000"/>
                </a:solidFill>
                <a:effectLst/>
                <a:uLnTx/>
                <a:uFillTx/>
                <a:latin typeface="Arial"/>
              </a:rPr>
              <a:t> </a:t>
            </a:r>
            <a:r>
              <a:rPr kumimoji="0" lang="en-US" sz="2400" b="0" i="0" u="none" strike="noStrike" kern="0" cap="none" spc="0" normalizeH="0" baseline="0" noProof="0" dirty="0" err="1">
                <a:ln>
                  <a:noFill/>
                </a:ln>
                <a:solidFill>
                  <a:srgbClr val="000000"/>
                </a:solidFill>
                <a:effectLst/>
                <a:uLnTx/>
                <a:uFillTx/>
                <a:latin typeface="Arial"/>
              </a:rPr>
              <a:t>incendiu</a:t>
            </a:r>
            <a:r>
              <a:rPr kumimoji="0" lang="en-US" sz="2400" b="0" i="0" u="none" strike="noStrike" kern="0" cap="none" spc="0" normalizeH="0" baseline="0" noProof="0" dirty="0">
                <a:ln>
                  <a:noFill/>
                </a:ln>
                <a:solidFill>
                  <a:srgbClr val="000000"/>
                </a:solidFill>
                <a:effectLst/>
                <a:uLnTx/>
                <a:uFillTx/>
                <a:latin typeface="Arial"/>
              </a:rPr>
              <a:t> exterior </a:t>
            </a:r>
            <a:r>
              <a:rPr kumimoji="0" lang="en-US" sz="2400" b="0" i="0" u="none" strike="noStrike" kern="0" cap="none" spc="0" normalizeH="0" baseline="0" noProof="0" dirty="0" err="1">
                <a:ln>
                  <a:noFill/>
                </a:ln>
                <a:solidFill>
                  <a:srgbClr val="000000"/>
                </a:solidFill>
                <a:effectLst/>
                <a:uLnTx/>
                <a:uFillTx/>
                <a:latin typeface="Arial"/>
              </a:rPr>
              <a:t>Lowara</a:t>
            </a:r>
            <a:r>
              <a:rPr kumimoji="0" lang="en-US" sz="2400" b="0" i="0" u="none" strike="noStrike" kern="0" cap="none" spc="0" normalizeH="0" baseline="0" noProof="0" dirty="0">
                <a:ln>
                  <a:noFill/>
                </a:ln>
                <a:solidFill>
                  <a:srgbClr val="000000"/>
                </a:solidFill>
                <a:effectLst/>
                <a:uLnTx/>
                <a:uFillTx/>
                <a:latin typeface="Arial"/>
              </a:rPr>
              <a:t> </a:t>
            </a:r>
          </a:p>
          <a:p>
            <a:pPr marL="58738" marR="0" lvl="1" indent="0" algn="l" defTabSz="914400" rtl="0" eaLnBrk="0" fontAlgn="base" latinLnBrk="0" hangingPunct="0">
              <a:lnSpc>
                <a:spcPct val="115000"/>
              </a:lnSpc>
              <a:spcBef>
                <a:spcPct val="55000"/>
              </a:spcBef>
              <a:spcAft>
                <a:spcPct val="0"/>
              </a:spcAft>
              <a:buClr>
                <a:srgbClr val="009EE0"/>
              </a:buClr>
              <a:buSzPct val="100000"/>
              <a:buNone/>
              <a:tabLst/>
              <a:defRPr/>
            </a:pPr>
            <a:endParaRPr kumimoji="0" lang="en-US" sz="2400" b="0" i="0" u="none" strike="noStrike" kern="0" cap="none" spc="0" normalizeH="0" baseline="0" noProof="0" dirty="0">
              <a:ln>
                <a:noFill/>
              </a:ln>
              <a:solidFill>
                <a:srgbClr val="000000"/>
              </a:solidFill>
              <a:effectLst/>
              <a:uLnTx/>
              <a:uFillTx/>
              <a:latin typeface="Arial"/>
            </a:endParaRPr>
          </a:p>
          <a:p>
            <a:pPr marL="58738" marR="0" lvl="0" indent="0" algn="l" defTabSz="914400" rtl="0" eaLnBrk="0" fontAlgn="base" latinLnBrk="0" hangingPunct="0">
              <a:lnSpc>
                <a:spcPct val="115000"/>
              </a:lnSpc>
              <a:spcBef>
                <a:spcPct val="55000"/>
              </a:spcBef>
              <a:spcAft>
                <a:spcPct val="0"/>
              </a:spcAft>
              <a:buClr>
                <a:srgbClr val="009EE0"/>
              </a:buClr>
              <a:buSzPct val="100000"/>
              <a:buFont typeface="HOBAS" pitchFamily="50" charset="0"/>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774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EA56-B982-4ED8-8B00-B90DDEB92852}"/>
              </a:ext>
            </a:extLst>
          </p:cNvPr>
          <p:cNvSpPr>
            <a:spLocks noGrp="1"/>
          </p:cNvSpPr>
          <p:nvPr>
            <p:ph type="title"/>
          </p:nvPr>
        </p:nvSpPr>
        <p:spPr>
          <a:xfrm>
            <a:off x="914400" y="671820"/>
            <a:ext cx="16268701" cy="1200329"/>
          </a:xfrm>
        </p:spPr>
        <p:txBody>
          <a:bodyPr/>
          <a:lstStyle/>
          <a:p>
            <a:r>
              <a:rPr lang="en-US" sz="4000" dirty="0">
                <a:solidFill>
                  <a:srgbClr val="009EE0"/>
                </a:solidFill>
              </a:rPr>
              <a:t>2. </a:t>
            </a:r>
            <a:r>
              <a:rPr lang="en-US" sz="4000" dirty="0" err="1">
                <a:solidFill>
                  <a:srgbClr val="009EE0"/>
                </a:solidFill>
              </a:rPr>
              <a:t>Autorizare</a:t>
            </a:r>
            <a:r>
              <a:rPr lang="en-US" sz="4000" dirty="0">
                <a:solidFill>
                  <a:srgbClr val="009EE0"/>
                </a:solidFill>
              </a:rPr>
              <a:t> in </a:t>
            </a:r>
            <a:r>
              <a:rPr lang="en-US" sz="4000" dirty="0" err="1">
                <a:solidFill>
                  <a:srgbClr val="009EE0"/>
                </a:solidFill>
              </a:rPr>
              <a:t>baza</a:t>
            </a:r>
            <a:r>
              <a:rPr lang="en-US" sz="4000" dirty="0">
                <a:solidFill>
                  <a:srgbClr val="009EE0"/>
                </a:solidFill>
              </a:rPr>
              <a:t> </a:t>
            </a:r>
            <a:r>
              <a:rPr lang="en-US" sz="4000" dirty="0" err="1">
                <a:solidFill>
                  <a:srgbClr val="009EE0"/>
                </a:solidFill>
              </a:rPr>
              <a:t>legii</a:t>
            </a:r>
            <a:r>
              <a:rPr lang="en-US" sz="4000" dirty="0">
                <a:solidFill>
                  <a:srgbClr val="009EE0"/>
                </a:solidFill>
              </a:rPr>
              <a:t> 278/2013 </a:t>
            </a:r>
            <a:r>
              <a:rPr lang="en-US" sz="4000" dirty="0" err="1">
                <a:solidFill>
                  <a:srgbClr val="009EE0"/>
                </a:solidFill>
              </a:rPr>
              <a:t>anexa</a:t>
            </a:r>
            <a:r>
              <a:rPr lang="en-US" sz="4000" dirty="0">
                <a:solidFill>
                  <a:srgbClr val="009EE0"/>
                </a:solidFill>
              </a:rPr>
              <a:t> 1</a:t>
            </a:r>
            <a:br>
              <a:rPr lang="en-US" sz="4000" dirty="0">
                <a:solidFill>
                  <a:srgbClr val="009EE0"/>
                </a:solidFill>
              </a:rPr>
            </a:br>
            <a:r>
              <a:rPr lang="en-US" sz="4000" dirty="0">
                <a:solidFill>
                  <a:srgbClr val="009EE0"/>
                </a:solidFill>
              </a:rPr>
              <a:t>    </a:t>
            </a:r>
            <a:r>
              <a:rPr lang="en-US" sz="4000" dirty="0" err="1">
                <a:solidFill>
                  <a:srgbClr val="009EE0"/>
                </a:solidFill>
              </a:rPr>
              <a:t>instalatii</a:t>
            </a:r>
            <a:r>
              <a:rPr lang="en-US" sz="4000" dirty="0">
                <a:solidFill>
                  <a:srgbClr val="009EE0"/>
                </a:solidFill>
              </a:rPr>
              <a:t> IPPC </a:t>
            </a:r>
          </a:p>
        </p:txBody>
      </p:sp>
      <p:sp>
        <p:nvSpPr>
          <p:cNvPr id="3" name="Text Placeholder 2">
            <a:extLst>
              <a:ext uri="{FF2B5EF4-FFF2-40B4-BE49-F238E27FC236}">
                <a16:creationId xmlns:a16="http://schemas.microsoft.com/office/drawing/2014/main" id="{695EE3BD-3705-4AC5-8453-AE276C14B417}"/>
              </a:ext>
            </a:extLst>
          </p:cNvPr>
          <p:cNvSpPr>
            <a:spLocks noGrp="1"/>
          </p:cNvSpPr>
          <p:nvPr>
            <p:ph type="body" sz="quarter" idx="11"/>
          </p:nvPr>
        </p:nvSpPr>
        <p:spPr>
          <a:xfrm>
            <a:off x="533400" y="2552700"/>
            <a:ext cx="9372600" cy="5775176"/>
          </a:xfrm>
        </p:spPr>
        <p:txBody>
          <a:bodyPr/>
          <a:lstStyle/>
          <a:p>
            <a:pPr marL="0" indent="0">
              <a:buNone/>
            </a:pPr>
            <a:endParaRPr lang="en-US" dirty="0">
              <a:solidFill>
                <a:srgbClr val="000000"/>
              </a:solidFill>
            </a:endParaRPr>
          </a:p>
          <a:p>
            <a:endParaRPr lang="en-US" sz="2400" dirty="0">
              <a:solidFill>
                <a:srgbClr val="000000"/>
              </a:solidFill>
            </a:endParaRPr>
          </a:p>
          <a:p>
            <a:r>
              <a:rPr lang="en-US" sz="2400" dirty="0" err="1">
                <a:solidFill>
                  <a:srgbClr val="000000"/>
                </a:solidFill>
              </a:rPr>
              <a:t>Autorizatie</a:t>
            </a:r>
            <a:r>
              <a:rPr lang="en-US" sz="2400" dirty="0">
                <a:solidFill>
                  <a:srgbClr val="000000"/>
                </a:solidFill>
              </a:rPr>
              <a:t> integrate de </a:t>
            </a:r>
            <a:r>
              <a:rPr lang="en-US" sz="2400" dirty="0" err="1">
                <a:solidFill>
                  <a:srgbClr val="000000"/>
                </a:solidFill>
              </a:rPr>
              <a:t>mediu</a:t>
            </a:r>
            <a:r>
              <a:rPr lang="en-US" sz="2400" dirty="0">
                <a:solidFill>
                  <a:srgbClr val="000000"/>
                </a:solidFill>
              </a:rPr>
              <a:t>  </a:t>
            </a:r>
            <a:r>
              <a:rPr lang="en-US" sz="2400" dirty="0" err="1">
                <a:solidFill>
                  <a:srgbClr val="000000"/>
                </a:solidFill>
              </a:rPr>
              <a:t>nr</a:t>
            </a:r>
            <a:r>
              <a:rPr lang="en-US" sz="2400" dirty="0">
                <a:solidFill>
                  <a:srgbClr val="000000"/>
                </a:solidFill>
              </a:rPr>
              <a:t> 56 / 31.05.2007</a:t>
            </a:r>
          </a:p>
          <a:p>
            <a:endParaRPr lang="en-US" sz="2400" dirty="0">
              <a:solidFill>
                <a:srgbClr val="000000"/>
              </a:solidFill>
            </a:endParaRPr>
          </a:p>
          <a:p>
            <a:r>
              <a:rPr lang="en-US" sz="2400" dirty="0" err="1">
                <a:solidFill>
                  <a:srgbClr val="000000"/>
                </a:solidFill>
              </a:rPr>
              <a:t>Autorizatie</a:t>
            </a:r>
            <a:r>
              <a:rPr lang="en-US" sz="2400" dirty="0">
                <a:solidFill>
                  <a:srgbClr val="000000"/>
                </a:solidFill>
              </a:rPr>
              <a:t> integrate de </a:t>
            </a:r>
            <a:r>
              <a:rPr lang="en-US" sz="2400" dirty="0" err="1">
                <a:solidFill>
                  <a:srgbClr val="000000"/>
                </a:solidFill>
              </a:rPr>
              <a:t>mediu</a:t>
            </a:r>
            <a:r>
              <a:rPr lang="en-US" sz="2400" dirty="0">
                <a:solidFill>
                  <a:srgbClr val="000000"/>
                </a:solidFill>
              </a:rPr>
              <a:t> </a:t>
            </a:r>
            <a:r>
              <a:rPr lang="en-US" sz="2400" dirty="0" err="1">
                <a:solidFill>
                  <a:srgbClr val="000000"/>
                </a:solidFill>
              </a:rPr>
              <a:t>revizuita</a:t>
            </a:r>
            <a:r>
              <a:rPr lang="en-US" sz="2400" dirty="0">
                <a:solidFill>
                  <a:srgbClr val="000000"/>
                </a:solidFill>
              </a:rPr>
              <a:t> </a:t>
            </a:r>
            <a:r>
              <a:rPr lang="en-US" sz="2400" dirty="0" err="1">
                <a:solidFill>
                  <a:srgbClr val="000000"/>
                </a:solidFill>
              </a:rPr>
              <a:t>nr</a:t>
            </a:r>
            <a:r>
              <a:rPr lang="en-US" sz="2400" dirty="0">
                <a:solidFill>
                  <a:srgbClr val="000000"/>
                </a:solidFill>
              </a:rPr>
              <a:t>. 56/15.12.2010</a:t>
            </a:r>
          </a:p>
          <a:p>
            <a:endParaRPr lang="en-US" sz="2400" dirty="0">
              <a:solidFill>
                <a:srgbClr val="000000"/>
              </a:solidFill>
            </a:endParaRPr>
          </a:p>
          <a:p>
            <a:r>
              <a:rPr lang="en-US" sz="2400" dirty="0" err="1">
                <a:solidFill>
                  <a:srgbClr val="000000"/>
                </a:solidFill>
              </a:rPr>
              <a:t>Autorizatie</a:t>
            </a:r>
            <a:r>
              <a:rPr lang="en-US" sz="2400" dirty="0">
                <a:solidFill>
                  <a:srgbClr val="000000"/>
                </a:solidFill>
              </a:rPr>
              <a:t> integrate de </a:t>
            </a:r>
            <a:r>
              <a:rPr lang="en-US" sz="2400" dirty="0" err="1">
                <a:solidFill>
                  <a:srgbClr val="000000"/>
                </a:solidFill>
              </a:rPr>
              <a:t>mediu</a:t>
            </a:r>
            <a:r>
              <a:rPr lang="en-US" sz="2400" dirty="0">
                <a:solidFill>
                  <a:srgbClr val="000000"/>
                </a:solidFill>
              </a:rPr>
              <a:t> </a:t>
            </a:r>
            <a:r>
              <a:rPr lang="en-US" sz="2400" dirty="0" err="1">
                <a:solidFill>
                  <a:srgbClr val="000000"/>
                </a:solidFill>
              </a:rPr>
              <a:t>revizuita</a:t>
            </a:r>
            <a:r>
              <a:rPr lang="en-US" sz="2400" dirty="0">
                <a:solidFill>
                  <a:srgbClr val="000000"/>
                </a:solidFill>
              </a:rPr>
              <a:t> </a:t>
            </a:r>
            <a:r>
              <a:rPr lang="en-US" sz="2400" dirty="0" err="1">
                <a:solidFill>
                  <a:srgbClr val="000000"/>
                </a:solidFill>
              </a:rPr>
              <a:t>nr</a:t>
            </a:r>
            <a:r>
              <a:rPr lang="en-US" sz="2400" dirty="0">
                <a:solidFill>
                  <a:srgbClr val="000000"/>
                </a:solidFill>
              </a:rPr>
              <a:t>. 56/21.10.2011</a:t>
            </a:r>
          </a:p>
          <a:p>
            <a:endParaRPr lang="en-US" sz="2400" dirty="0">
              <a:solidFill>
                <a:srgbClr val="000000"/>
              </a:solidFill>
            </a:endParaRPr>
          </a:p>
          <a:p>
            <a:r>
              <a:rPr lang="en-US" sz="2400" dirty="0" err="1">
                <a:solidFill>
                  <a:srgbClr val="000000"/>
                </a:solidFill>
              </a:rPr>
              <a:t>Autorizatie</a:t>
            </a:r>
            <a:r>
              <a:rPr lang="en-US" sz="2400" dirty="0">
                <a:solidFill>
                  <a:srgbClr val="000000"/>
                </a:solidFill>
              </a:rPr>
              <a:t> integrate de </a:t>
            </a:r>
            <a:r>
              <a:rPr lang="en-US" sz="2400" dirty="0" err="1">
                <a:solidFill>
                  <a:srgbClr val="000000"/>
                </a:solidFill>
              </a:rPr>
              <a:t>mediu</a:t>
            </a:r>
            <a:r>
              <a:rPr lang="en-US" sz="2400" dirty="0">
                <a:solidFill>
                  <a:srgbClr val="000000"/>
                </a:solidFill>
              </a:rPr>
              <a:t> </a:t>
            </a:r>
            <a:r>
              <a:rPr lang="en-US" sz="2400" dirty="0" err="1">
                <a:solidFill>
                  <a:srgbClr val="000000"/>
                </a:solidFill>
              </a:rPr>
              <a:t>nr</a:t>
            </a:r>
            <a:r>
              <a:rPr lang="en-US" sz="2400" dirty="0">
                <a:solidFill>
                  <a:srgbClr val="000000"/>
                </a:solidFill>
              </a:rPr>
              <a:t> 56 </a:t>
            </a:r>
            <a:r>
              <a:rPr lang="en-US" sz="2400" dirty="0" err="1">
                <a:solidFill>
                  <a:srgbClr val="000000"/>
                </a:solidFill>
              </a:rPr>
              <a:t>revizuita</a:t>
            </a:r>
            <a:r>
              <a:rPr lang="en-US" sz="2400" dirty="0">
                <a:solidFill>
                  <a:srgbClr val="000000"/>
                </a:solidFill>
              </a:rPr>
              <a:t> /10.07.2015</a:t>
            </a:r>
          </a:p>
          <a:p>
            <a:endParaRPr lang="en-US" sz="2400" dirty="0">
              <a:solidFill>
                <a:srgbClr val="000000"/>
              </a:solidFill>
            </a:endParaRPr>
          </a:p>
          <a:p>
            <a:r>
              <a:rPr lang="en-US" sz="2400" dirty="0" err="1">
                <a:solidFill>
                  <a:srgbClr val="000000"/>
                </a:solidFill>
              </a:rPr>
              <a:t>Autorizatie</a:t>
            </a:r>
            <a:r>
              <a:rPr lang="en-US" sz="2400" dirty="0">
                <a:solidFill>
                  <a:srgbClr val="000000"/>
                </a:solidFill>
              </a:rPr>
              <a:t> integrate de </a:t>
            </a:r>
            <a:r>
              <a:rPr lang="en-US" sz="2400" dirty="0" err="1">
                <a:solidFill>
                  <a:srgbClr val="000000"/>
                </a:solidFill>
              </a:rPr>
              <a:t>mediu</a:t>
            </a:r>
            <a:r>
              <a:rPr lang="en-US" sz="2400" dirty="0">
                <a:solidFill>
                  <a:srgbClr val="000000"/>
                </a:solidFill>
              </a:rPr>
              <a:t> </a:t>
            </a:r>
            <a:r>
              <a:rPr lang="en-US" sz="2400" dirty="0" err="1">
                <a:solidFill>
                  <a:srgbClr val="000000"/>
                </a:solidFill>
              </a:rPr>
              <a:t>nr</a:t>
            </a:r>
            <a:r>
              <a:rPr lang="en-US" sz="2400" dirty="0">
                <a:solidFill>
                  <a:srgbClr val="000000"/>
                </a:solidFill>
              </a:rPr>
              <a:t> 05/10.10.2017</a:t>
            </a:r>
          </a:p>
          <a:p>
            <a:endParaRPr lang="en-US" dirty="0"/>
          </a:p>
        </p:txBody>
      </p:sp>
      <p:sp>
        <p:nvSpPr>
          <p:cNvPr id="4" name="Text Placeholder 3">
            <a:extLst>
              <a:ext uri="{FF2B5EF4-FFF2-40B4-BE49-F238E27FC236}">
                <a16:creationId xmlns:a16="http://schemas.microsoft.com/office/drawing/2014/main" id="{10567B22-A5A3-4B25-A2E7-C013066CECFC}"/>
              </a:ext>
            </a:extLst>
          </p:cNvPr>
          <p:cNvSpPr>
            <a:spLocks noGrp="1"/>
          </p:cNvSpPr>
          <p:nvPr>
            <p:ph type="body" sz="quarter" idx="14"/>
          </p:nvPr>
        </p:nvSpPr>
        <p:spPr>
          <a:xfrm>
            <a:off x="11353800" y="2819400"/>
            <a:ext cx="4804611" cy="5510481"/>
          </a:xfrm>
        </p:spPr>
        <p:txBody>
          <a:bodyPr/>
          <a:lstStyle/>
          <a:p>
            <a:endParaRPr lang="en-US" dirty="0"/>
          </a:p>
        </p:txBody>
      </p:sp>
      <p:sp>
        <p:nvSpPr>
          <p:cNvPr id="5" name="Slide Number Placeholder 4">
            <a:extLst>
              <a:ext uri="{FF2B5EF4-FFF2-40B4-BE49-F238E27FC236}">
                <a16:creationId xmlns:a16="http://schemas.microsoft.com/office/drawing/2014/main" id="{71C8D600-7CFE-41EE-8623-F9454ECB9105}"/>
              </a:ext>
            </a:extLst>
          </p:cNvPr>
          <p:cNvSpPr>
            <a:spLocks noGrp="1"/>
          </p:cNvSpPr>
          <p:nvPr>
            <p:ph type="sldNum" sz="quarter" idx="10"/>
          </p:nvPr>
        </p:nvSpPr>
        <p:spPr/>
        <p:txBody>
          <a:bodyPr/>
          <a:lstStyle/>
          <a:p>
            <a:fld id="{DAAAE1F0-3E12-4C20-AFD1-DEB6350826B4}" type="slidenum">
              <a:rPr lang="de-AT" smtClean="0"/>
              <a:pPr/>
              <a:t>9</a:t>
            </a:fld>
            <a:endParaRPr lang="de-AT" dirty="0"/>
          </a:p>
        </p:txBody>
      </p:sp>
      <p:pic>
        <p:nvPicPr>
          <p:cNvPr id="7" name="Picture 6">
            <a:extLst>
              <a:ext uri="{FF2B5EF4-FFF2-40B4-BE49-F238E27FC236}">
                <a16:creationId xmlns:a16="http://schemas.microsoft.com/office/drawing/2014/main" id="{ED297C79-0995-4265-8DA8-586F96A96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8857" y="1873806"/>
            <a:ext cx="5216543" cy="7266345"/>
          </a:xfrm>
          <a:prstGeom prst="rect">
            <a:avLst/>
          </a:prstGeom>
        </p:spPr>
      </p:pic>
    </p:spTree>
    <p:extLst>
      <p:ext uri="{BB962C8B-B14F-4D97-AF65-F5344CB8AC3E}">
        <p14:creationId xmlns:p14="http://schemas.microsoft.com/office/powerpoint/2010/main" val="2660415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1.62900000000000000355E+00&quot;&gt;&lt;m_msothmcolidx val=&quot;0&quot;/&gt;&lt;m_rgb r=&quot;E8&quot; g=&quot;E8&quot; b=&quot;E8&quot;/&gt;&lt;m_nBrightness val=&quot;0&quot;/&gt;&lt;/elem&gt;&lt;elem m_fUsage=&quot;1.00000000000000000000E+00&quot;&gt;&lt;m_msothmcolidx val=&quot;0&quot;/&gt;&lt;m_rgb r=&quot;C6&quot; g=&quot;EE&quot; b=&quot;FF&quot;/&gt;&lt;m_nBrightness val=&quot;0&quot;/&gt;&lt;/elem&gt;&lt;elem m_fUsage=&quot;8.10000000000000053291E-01&quot;&gt;&lt;m_msothmcolidx val=&quot;0&quot;/&gt;&lt;m_rgb r=&quot;C0&quot; g=&quot;C0&quot; b=&quot;C8&quot;/&gt;&lt;m_nBrightness val=&quot;0&quot;/&gt;&lt;/elem&gt;&lt;/m_vecMRU&gt;&lt;/m_mruColor&gt;&lt;m_eweekdayFirstOfWeek val=&quot;2&quot;/&gt;&lt;m_eweekdayFirstOfWorkweek val=&quot;2&quot;/&gt;&lt;m_eweekdayFirstOfWeekend val=&quot;7&quot;/&gt;&lt;/CPresentation&gt;&lt;/root&gt;"/>
  <p:tag name="THINKCELLUNDODONOTDELETE" val="0"/>
  <p:tag name="SP_AGENDA" val="AgendaSlides Section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NARAL LAYOUTS">
  <a:themeElements>
    <a:clrScheme name="Benutzerdefiniert 3">
      <a:dk1>
        <a:srgbClr val="0A091B"/>
      </a:dk1>
      <a:lt1>
        <a:srgbClr val="FFFFFF"/>
      </a:lt1>
      <a:dk2>
        <a:srgbClr val="858591"/>
      </a:dk2>
      <a:lt2>
        <a:srgbClr val="FFFFFF"/>
      </a:lt2>
      <a:accent1>
        <a:srgbClr val="009EE0"/>
      </a:accent1>
      <a:accent2>
        <a:srgbClr val="C0C0C8"/>
      </a:accent2>
      <a:accent3>
        <a:srgbClr val="009EE0"/>
      </a:accent3>
      <a:accent4>
        <a:srgbClr val="009EE0"/>
      </a:accent4>
      <a:accent5>
        <a:srgbClr val="009EE0"/>
      </a:accent5>
      <a:accent6>
        <a:srgbClr val="009EE0"/>
      </a:accent6>
      <a:hlink>
        <a:srgbClr val="009EE0"/>
      </a:hlink>
      <a:folHlink>
        <a:srgbClr val="009E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808080"/>
          </a:solidFill>
          <a:prstDash val="solid"/>
        </a:ln>
        <a:effectLst/>
      </a:spPr>
      <a:bodyPr rtlCol="0" anchor="t" anchorCtr="0"/>
      <a:lstStyle>
        <a:defPPr marL="0" marR="0" indent="0" algn="ctr" defTabSz="914400" eaLnBrk="1" fontAlgn="auto" latinLnBrk="0" hangingPunct="1">
          <a:lnSpc>
            <a:spcPct val="100000"/>
          </a:lnSpc>
          <a:spcBef>
            <a:spcPts val="0"/>
          </a:spcBef>
          <a:spcAft>
            <a:spcPts val="0"/>
          </a:spcAft>
          <a:buClrTx/>
          <a:buSzTx/>
          <a:buFontTx/>
          <a:buNone/>
          <a:tabLst/>
          <a:defRPr kumimoji="0" sz="1400" b="0" i="0" u="none" strike="noStrike" kern="0" cap="none" spc="0" normalizeH="0" baseline="0" noProof="0" dirty="0" smtClean="0">
            <a:ln>
              <a:noFill/>
            </a:ln>
            <a:solidFill>
              <a:srgbClr val="646464"/>
            </a:solidFill>
            <a:effectLst/>
            <a:uLnTx/>
            <a:uFillTx/>
            <a:latin typeface="Arial"/>
            <a:ea typeface="+mn-ea"/>
            <a:cs typeface="+mn-cs"/>
          </a:defRPr>
        </a:defPPr>
      </a:lst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1571</TotalTime>
  <Words>1200</Words>
  <Application>Microsoft Office PowerPoint</Application>
  <PresentationFormat>Custom</PresentationFormat>
  <Paragraphs>338</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HOBAS</vt:lpstr>
      <vt:lpstr>Lato Semibold</vt:lpstr>
      <vt:lpstr>Roboto Condensed</vt:lpstr>
      <vt:lpstr>Symbol</vt:lpstr>
      <vt:lpstr>Times New Roman</vt:lpstr>
      <vt:lpstr>GENARAL LAYOUTS</vt:lpstr>
      <vt:lpstr>think-cell Slide</vt:lpstr>
      <vt:lpstr>PowerPoint Presentation</vt:lpstr>
      <vt:lpstr>Cuprins: </vt:lpstr>
      <vt:lpstr> -  Locatie : Comuna Clinceni , Judet Ilfov  -Capital privat 100% membra a HOBAS Group /incepand din 01.09.2017  membra a Amiblu Group ca urmare a JV intre Wietersdorf  Group si Amiantit   -Domeniul de activitate : Productia de sisteme de tuburi din materiale composite, din rasini poliestreice armate cu fibra de sticla pentru urmatoarele utilizari in :   -sisteme de canalizare si evacuare ape uzate   -reabilitari de sisteme de canalizare prin metoda Jacking&amp; relining  -aductiuni de apa &amp; apa potabila  -statii de tartare ape uzate   -irigatii in agricultura  -industria chimica   -instalatii de desalinizare  -diverse aplicatii industrial  -Structura de productie :     -1. Productia de tuburi : DN 300-2200 mm  -2. Elemente de imbinare, mufe :  DN 200-2400 mm  -3. Produse speciale( fittinguri) : coturi, teuri ,camine vizitare,       rezervoare , camera statii de pompare, etc   </vt:lpstr>
      <vt:lpstr>Prezentare SC HOBAS Pipe Systems SRL</vt:lpstr>
      <vt:lpstr>-Gama de produse :   DN 300-2200   PN 1-20 bar  SN 5000 – 40000 Pa  -Echipamente de productie :     Feeder A21   Statii centrifugale M1-M5  Matrite DN 300-2200  Statie de mixare  rasini poliesterice cu filler si  aditivi  Statie pompare rasini poliesterice   Statie  preparare apa calda/ apa rece  Control system process tehnologic  Masina debitat tuburi   Sistem exhaustare Wesco     Q=9000 m3/h *  Sistem de evacuare emisii    Q= 6000 m3/h*    Nota     * Echipamente in constructive ATEX zona 2       -    -</vt:lpstr>
      <vt:lpstr> Gama de produse :     DN 200-2400 mm  PN 1-32 bar  Echipamente :    Masini fabricatie mufe tip CWM  3 buc  Robot ABB tratament Corona    2 buc  Masina polizat /finisat mufe    2 buc  Sistem de evacuare noxe Wesco Q=12500 m3/h*   1 buc  Masina de paletat mufe    1 buc  Monosina Demag Q=1 To                                          2 buc  Sistem de exhaustare Wesco  5000m3/h * 1 buc                         Nota:*       echipament in constructie ATEX zona 2  -     -</vt:lpstr>
      <vt:lpstr>       </vt:lpstr>
      <vt:lpstr>1.d. Utilitati:         Resurse: apa, energie electrica, gaze naturale</vt:lpstr>
      <vt:lpstr>2. Autorizare in baza legii 278/2013 anexa 1     instalatii IPPC </vt:lpstr>
      <vt:lpstr>3. Identificarea surselor de emisii</vt:lpstr>
      <vt:lpstr>4. Monitorizarea surselor de emisii </vt:lpstr>
      <vt:lpstr>5. Frecventa monitorizarii</vt:lpstr>
      <vt:lpstr>6.Tehnici aplicate de societate pentru conformare cu cerintele BAT pentru activitate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Amiblu_PP</dc:title>
  <dc:creator>Isabel.Puehra@at.ey.com</dc:creator>
  <cp:lastModifiedBy>Mutafei, Marian-George (MMU)</cp:lastModifiedBy>
  <cp:revision>648</cp:revision>
  <dcterms:created xsi:type="dcterms:W3CDTF">2015-01-20T11:47:48Z</dcterms:created>
  <dcterms:modified xsi:type="dcterms:W3CDTF">2017-10-30T06:56:33Z</dcterms:modified>
</cp:coreProperties>
</file>